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0" r:id="rId4"/>
    <p:sldId id="287" r:id="rId5"/>
    <p:sldId id="288" r:id="rId6"/>
    <p:sldId id="305" r:id="rId7"/>
    <p:sldId id="306" r:id="rId8"/>
    <p:sldId id="291" r:id="rId9"/>
    <p:sldId id="292" r:id="rId10"/>
    <p:sldId id="293" r:id="rId11"/>
    <p:sldId id="294" r:id="rId12"/>
    <p:sldId id="295" r:id="rId13"/>
    <p:sldId id="307" r:id="rId14"/>
    <p:sldId id="296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</p:sldIdLst>
  <p:sldSz cx="12192000" cy="6858000"/>
  <p:notesSz cx="6858000" cy="9144000"/>
  <p:embeddedFontLst>
    <p:embeddedFont>
      <p:font typeface="Spoqa Han Sans Neo Bold" panose="020B0800000000000000" pitchFamily="34" charset="-127"/>
      <p:bold r:id="rId26"/>
    </p:embeddedFont>
    <p:embeddedFont>
      <p:font typeface="Spoqa Han Sans Neo Light" panose="020B0300000000000000" pitchFamily="34" charset="-127"/>
      <p:regular r:id="rId27"/>
    </p:embeddedFont>
    <p:embeddedFont>
      <p:font typeface="Spoqa Han Sans Neo Medium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5757"/>
    <a:srgbClr val="FF0D0D"/>
    <a:srgbClr val="FFD966"/>
    <a:srgbClr val="773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34" autoAdjust="0"/>
  </p:normalViewPr>
  <p:slideViewPr>
    <p:cSldViewPr>
      <p:cViewPr>
        <p:scale>
          <a:sx n="66" d="100"/>
          <a:sy n="66" d="100"/>
        </p:scale>
        <p:origin x="744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fld id="{312F38F2-5FAA-47D4-B776-7E89EC5F5D47}" type="datetimeFigureOut">
              <a:rPr lang="ko-KR" altLang="en-US" smtClean="0"/>
              <a:pPr/>
              <a:t>2021-11-10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fld id="{4EE98255-9943-46A4-812C-59377B9A90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206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Light" panose="020B0300000000000000" pitchFamily="34" charset="-127"/>
        <a:ea typeface="Spoqa Han Sans Neo Light" panose="020B03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구성 요소</a:t>
            </a:r>
            <a:r>
              <a:rPr lang="en-US" altLang="ko-KR" b="1" dirty="0"/>
              <a:t>: </a:t>
            </a:r>
            <a:r>
              <a:rPr lang="en-US" altLang="ko-KR" b="1" baseline="0" dirty="0"/>
              <a:t> </a:t>
            </a:r>
            <a:r>
              <a:rPr lang="ko-KR" altLang="en-US" b="1" dirty="0"/>
              <a:t>보행자 신호등</a:t>
            </a:r>
            <a:r>
              <a:rPr lang="en-US" altLang="ko-KR" b="1" dirty="0"/>
              <a:t>, </a:t>
            </a:r>
            <a:r>
              <a:rPr lang="ko-KR" altLang="en-US" b="1" dirty="0"/>
              <a:t>차량용 신호등</a:t>
            </a:r>
            <a:r>
              <a:rPr lang="en-US" altLang="ko-KR" b="1" dirty="0"/>
              <a:t>, </a:t>
            </a:r>
            <a:r>
              <a:rPr lang="ko-KR" altLang="en-US" b="1" dirty="0"/>
              <a:t>무게센서</a:t>
            </a:r>
            <a:r>
              <a:rPr lang="en-US" altLang="ko-KR" b="1" dirty="0"/>
              <a:t>, </a:t>
            </a:r>
            <a:r>
              <a:rPr lang="ko-KR" altLang="en-US" b="1" dirty="0"/>
              <a:t>개폐기</a:t>
            </a:r>
            <a:r>
              <a:rPr lang="en-US" altLang="ko-KR" b="1" dirty="0"/>
              <a:t>, </a:t>
            </a:r>
            <a:r>
              <a:rPr lang="ko-KR" altLang="en-US" b="1" dirty="0"/>
              <a:t>무게센서</a:t>
            </a:r>
            <a:r>
              <a:rPr lang="en-US" altLang="ko-KR" b="1" dirty="0"/>
              <a:t>, </a:t>
            </a:r>
            <a:r>
              <a:rPr lang="ko-KR" altLang="en-US" b="1" dirty="0"/>
              <a:t>초음파거리센서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신호등</a:t>
            </a:r>
            <a:r>
              <a:rPr lang="en-US" altLang="ko-KR" b="1" dirty="0"/>
              <a:t>: </a:t>
            </a:r>
            <a:r>
              <a:rPr lang="en-US" altLang="ko-KR" b="1" baseline="0" dirty="0"/>
              <a:t> </a:t>
            </a:r>
            <a:r>
              <a:rPr lang="ko-KR" altLang="en-US" b="1" dirty="0"/>
              <a:t>차량용 신호등은 </a:t>
            </a:r>
            <a:r>
              <a:rPr lang="en-US" altLang="ko-KR" b="1" dirty="0"/>
              <a:t>(</a:t>
            </a:r>
            <a:r>
              <a:rPr lang="ko-KR" altLang="en-US" b="1" dirty="0"/>
              <a:t>가로로 놓이는 형광등 </a:t>
            </a:r>
            <a:r>
              <a:rPr lang="en-US" altLang="ko-KR" b="1" dirty="0"/>
              <a:t>3</a:t>
            </a:r>
            <a:r>
              <a:rPr lang="ko-KR" altLang="en-US" b="1" dirty="0"/>
              <a:t>개</a:t>
            </a:r>
            <a:r>
              <a:rPr lang="en-US" altLang="ko-KR" b="1" dirty="0"/>
              <a:t>) </a:t>
            </a:r>
            <a:r>
              <a:rPr lang="ko-KR" altLang="en-US" b="1" dirty="0"/>
              <a:t>횡형 </a:t>
            </a:r>
            <a:r>
              <a:rPr lang="ko-KR" altLang="en-US" b="1" dirty="0" err="1"/>
              <a:t>삼색등</a:t>
            </a:r>
            <a:r>
              <a:rPr lang="ko-KR" altLang="en-US" b="1" dirty="0"/>
              <a:t> </a:t>
            </a:r>
            <a:r>
              <a:rPr lang="en-US" altLang="ko-KR" b="1" dirty="0"/>
              <a:t>(1</a:t>
            </a:r>
            <a:r>
              <a:rPr lang="ko-KR" altLang="en-US" b="1" dirty="0"/>
              <a:t>개</a:t>
            </a:r>
            <a:r>
              <a:rPr lang="en-US" altLang="ko-KR" b="1" dirty="0"/>
              <a:t>) </a:t>
            </a:r>
            <a:r>
              <a:rPr lang="ko-KR" altLang="en-US" b="1" dirty="0"/>
              <a:t>으로 디자인함</a:t>
            </a:r>
            <a:r>
              <a:rPr lang="en-US" altLang="ko-KR" b="1" dirty="0"/>
              <a:t>.</a:t>
            </a:r>
            <a:r>
              <a:rPr lang="en-US" altLang="ko-KR" b="1" baseline="0" dirty="0"/>
              <a:t> </a:t>
            </a:r>
            <a:r>
              <a:rPr lang="ko-KR" altLang="en-US" b="1" dirty="0"/>
              <a:t>보행자신호등은 </a:t>
            </a:r>
            <a:r>
              <a:rPr lang="en-US" altLang="ko-KR" b="1" dirty="0"/>
              <a:t>(</a:t>
            </a:r>
            <a:r>
              <a:rPr lang="ko-KR" altLang="en-US" b="1" dirty="0"/>
              <a:t>세로로 놓이는 형광등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r>
              <a:rPr lang="en-US" altLang="ko-KR" b="1" dirty="0"/>
              <a:t>) </a:t>
            </a:r>
            <a:r>
              <a:rPr lang="ko-KR" altLang="en-US" b="1" dirty="0"/>
              <a:t>종형 </a:t>
            </a:r>
            <a:r>
              <a:rPr lang="ko-KR" altLang="en-US" b="1" dirty="0" err="1"/>
              <a:t>이색등</a:t>
            </a:r>
            <a:r>
              <a:rPr lang="en-US" altLang="ko-KR" b="1" dirty="0"/>
              <a:t>(2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r>
              <a:rPr lang="ko-KR" altLang="en-US" b="1" dirty="0"/>
              <a:t>으로 디자인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ko-KR" altLang="en-US" b="1" dirty="0"/>
              <a:t>경고음 스티커</a:t>
            </a:r>
            <a:r>
              <a:rPr lang="en-US" altLang="ko-KR" b="1" dirty="0"/>
              <a:t>:</a:t>
            </a:r>
            <a:r>
              <a:rPr lang="en-US" altLang="ko-KR" b="1" baseline="0" dirty="0"/>
              <a:t> </a:t>
            </a:r>
            <a:r>
              <a:rPr lang="ko-KR" altLang="en-US" b="1" dirty="0"/>
              <a:t>보행자용 신호등 기둥에 경고음 스티커가 붙음</a:t>
            </a:r>
            <a:r>
              <a:rPr lang="en-US" altLang="ko-KR" b="1" dirty="0"/>
              <a:t>.</a:t>
            </a:r>
            <a:r>
              <a:rPr lang="en-US" altLang="ko-KR" b="1" baseline="0" dirty="0"/>
              <a:t> </a:t>
            </a:r>
            <a:r>
              <a:rPr lang="ko-KR" altLang="en-US" b="1" dirty="0"/>
              <a:t>신호등 바로 맞은 편에 초음파거리 센서가 각각 붙음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ko-KR" altLang="en-US" b="1" dirty="0"/>
              <a:t>무게센서</a:t>
            </a:r>
            <a:r>
              <a:rPr lang="en-US" altLang="ko-KR" b="1" dirty="0"/>
              <a:t>:</a:t>
            </a:r>
            <a:r>
              <a:rPr lang="en-US" altLang="ko-KR" b="1" baseline="0" dirty="0"/>
              <a:t> </a:t>
            </a:r>
            <a:r>
              <a:rPr lang="ko-KR" altLang="en-US" b="1" dirty="0"/>
              <a:t>신호등 보행자가 지나는 보도 </a:t>
            </a:r>
            <a:r>
              <a:rPr lang="ko-KR" altLang="en-US" b="1" dirty="0" err="1"/>
              <a:t>블록턱</a:t>
            </a:r>
            <a:r>
              <a:rPr lang="ko-KR" altLang="en-US" b="1" dirty="0"/>
              <a:t> 앞에 부착</a:t>
            </a:r>
            <a:r>
              <a:rPr lang="en-US" altLang="ko-KR" b="1" dirty="0"/>
              <a:t>.</a:t>
            </a:r>
            <a:r>
              <a:rPr lang="en-US" altLang="ko-KR" b="1" baseline="0" dirty="0"/>
              <a:t> </a:t>
            </a:r>
            <a:r>
              <a:rPr lang="ko-KR" altLang="en-US" b="1" dirty="0"/>
              <a:t>무게센서는 여러 개의 무게센서를 연결하여 구성함</a:t>
            </a:r>
            <a:r>
              <a:rPr lang="en-US" altLang="ko-KR" b="1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55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</a:rPr>
              <a:t>스위치를 누르면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서보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모터가 직각으로 변하고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스위치를 누르지 않으면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서보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모터가 수평을 유지한다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sz="2800" dirty="0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</a:rPr>
              <a:t>나중에는 신호등과 연결하여 보행자용 신호등이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초록불일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경우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서보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모터가 평행하게 변하며 차량의 통행을 통제할 예정이다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sz="2800" dirty="0">
              <a:effectLst/>
            </a:endParaRPr>
          </a:p>
          <a:p>
            <a:r>
              <a:rPr lang="ko-KR" altLang="en-US" sz="1800" dirty="0">
                <a:solidFill>
                  <a:srgbClr val="000000"/>
                </a:solidFill>
                <a:effectLst/>
              </a:rPr>
              <a:t>스위치는 입력신호를 잘 받는 지 테스트 해보기 위해 넣은 장치이다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r>
              <a:rPr lang="ko-KR" altLang="en-US" sz="28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738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</a:rPr>
              <a:t>보행자용 신호등이 빨간 불일 때 보행자가 횡단보도를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건널시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경고음이 울리게 끔 만들기 위해 경고음을 울릴 수 있도록 간단한 회로를 만들었다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sz="2800" dirty="0">
              <a:effectLst/>
            </a:endParaRPr>
          </a:p>
          <a:p>
            <a:r>
              <a:rPr lang="ko-KR" altLang="en-US" sz="1800" dirty="0">
                <a:solidFill>
                  <a:srgbClr val="000000"/>
                </a:solidFill>
                <a:effectLst/>
              </a:rPr>
              <a:t>이 회로는 버튼을 누르면 경고음이 울리고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버튼을 누르지 않으면 경고음이 울리지 않는다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나중에는 버튼 대신 압력 감지 센서와 연결하여 일정 압력이 감지될 시 경고음이 울리도록 회로와 코드를 바꿔야 한다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r>
              <a:rPr lang="ko-KR" altLang="en-US" sz="28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553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</a:rPr>
              <a:t>빨간색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LED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와 초록색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LED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가 같이 있는 것이 보행자용 신호등이고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빨간색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LED,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초록색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LED,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노란색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LED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가 같이 있는 것이 차량용 신호등이다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sz="2800" dirty="0">
              <a:effectLst/>
            </a:endParaRPr>
          </a:p>
          <a:p>
            <a:r>
              <a:rPr lang="ko-KR" altLang="en-US" sz="1800" dirty="0">
                <a:solidFill>
                  <a:srgbClr val="000000"/>
                </a:solidFill>
                <a:effectLst/>
              </a:rPr>
              <a:t>차량용 신호등에 초록불이 들어올 시 보행자용 신호등에는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빨간불이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들어온다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보행자용 신호등이 초록불로 바뀌기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초 전에 차량용 신호등에는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노란불이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들어오며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보행자 신호등이 초록불로 바뀌면 차량용 신호등은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빨간불로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바뀐다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r>
              <a:rPr lang="ko-KR" altLang="en-US" sz="28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775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000000"/>
                </a:solidFill>
                <a:effectLst/>
              </a:rPr>
              <a:t>초음파 센서와 압력 센서의 작동을 원리와 동시에 동작하는 방법을 알아보기 위해 임시로 만들어 본 모형이다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93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 err="1">
                <a:solidFill>
                  <a:srgbClr val="000000"/>
                </a:solidFill>
                <a:effectLst/>
              </a:rPr>
              <a:t>서보모터는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다른 모듈과 상관없이 계속 수평과 수직을 반복한다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부저의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경우에 스위치가 눌리거나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서보모터가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수평일 경우에만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부저가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울린다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dirty="0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 err="1">
                <a:solidFill>
                  <a:srgbClr val="000000"/>
                </a:solidFill>
                <a:effectLst/>
              </a:rPr>
              <a:t>서보모터가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수평일 경우는 보행자 신호가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빨간불임을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가르키고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수직일 경우는 보행자 신호가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파란불임을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가르킨다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스위치의 경우 압력센서로 대체될 것이며 보도블록 앞쪽에 설치되고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빨간불일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때 보행자가 건너려고 할 시 경고음을 울리는 역할을 한다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dirty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993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000000"/>
                </a:solidFill>
                <a:effectLst/>
              </a:rPr>
              <a:t>차량용 파란불과 보행자용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빨간불이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항상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켜져있음을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유지하다 초음파 센서가 일정 거리 이하의 값을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리턴하면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신호등 체계에 맞춰 차량용 신호등이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노란불로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바뀌고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차량용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빨간불과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보행자용 파란불이 일정 시간동안 켜진다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일정 시간이 지나면 다시 차량용 파란불과 보행자용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빨간불이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켜져지고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초음파 센서가 일정 거리 이하의 값을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리턴하기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전까지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켜짐을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유지한다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805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 err="1">
                <a:solidFill>
                  <a:srgbClr val="000000"/>
                </a:solidFill>
                <a:effectLst/>
              </a:rPr>
              <a:t>서보모터는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다른 모듈과 상관없이 계속 수평과 수직을 반복한다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부저의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경우에는 압력센서에 일정한 압력 이상이 전달되고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서보모터가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수평일 경우에만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부저가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울린다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dirty="0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 err="1">
                <a:solidFill>
                  <a:srgbClr val="000000"/>
                </a:solidFill>
                <a:effectLst/>
              </a:rPr>
              <a:t>서보모터가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수평일 경우는 보행자 신호가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빨간불임을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가르키고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수직일 경우는 보행자 신호가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파란불임을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가르킨다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압력 센서의 경우 보도블록 앞쪽에 설치되며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빨간불일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때 보행자가 건너려고 할 시 경고음을 울리는 역할을 한다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dirty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7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83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분홍 </a:t>
            </a:r>
            <a:r>
              <a:rPr lang="en-US" altLang="ko-KR" dirty="0"/>
              <a:t>: </a:t>
            </a:r>
            <a:r>
              <a:rPr lang="ko-KR" altLang="en-US" dirty="0"/>
              <a:t>수행의 시작 및 종료</a:t>
            </a:r>
            <a:endParaRPr lang="en-US" altLang="ko-KR" dirty="0"/>
          </a:p>
          <a:p>
            <a:r>
              <a:rPr lang="ko-KR" altLang="en-US" dirty="0"/>
              <a:t>파랑 </a:t>
            </a:r>
            <a:r>
              <a:rPr lang="en-US" altLang="ko-KR" dirty="0"/>
              <a:t>: </a:t>
            </a:r>
            <a:r>
              <a:rPr lang="ko-KR" altLang="en-US" dirty="0"/>
              <a:t>지연</a:t>
            </a:r>
            <a:endParaRPr lang="en-US" altLang="ko-KR" dirty="0"/>
          </a:p>
          <a:p>
            <a:r>
              <a:rPr lang="ko-KR" altLang="en-US" dirty="0"/>
              <a:t>초록 </a:t>
            </a:r>
            <a:r>
              <a:rPr lang="en-US" altLang="ko-KR" dirty="0"/>
              <a:t>: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노랑 </a:t>
            </a:r>
            <a:r>
              <a:rPr lang="en-US" altLang="ko-KR" dirty="0"/>
              <a:t>: </a:t>
            </a:r>
            <a:r>
              <a:rPr lang="ko-KR" altLang="en-US" dirty="0"/>
              <a:t>판단</a:t>
            </a:r>
            <a:r>
              <a:rPr lang="en-US" altLang="ko-KR" dirty="0"/>
              <a:t>(</a:t>
            </a:r>
            <a:r>
              <a:rPr lang="en-US" altLang="ko-KR" dirty="0" err="1"/>
              <a:t>boolen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보라 </a:t>
            </a:r>
            <a:r>
              <a:rPr lang="en-US" altLang="ko-KR" dirty="0"/>
              <a:t>: </a:t>
            </a:r>
            <a:r>
              <a:rPr lang="ko-KR" altLang="en-US" dirty="0"/>
              <a:t>입출력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150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저희는 위의 내용을 바탕으로 </a:t>
            </a:r>
            <a:r>
              <a:rPr lang="ko-KR" altLang="en-US" b="1" dirty="0">
                <a:effectLst/>
              </a:rPr>
              <a:t>횡단보도의 신호등 단점을 보행자가 횡단보도에 있는지를 파악하여 보행자의 유무에 따라 신호체계에 맞춰 신호의 색을 변경할 수 있는 </a:t>
            </a:r>
            <a:r>
              <a:rPr lang="en-US" altLang="ko-KR" b="1" dirty="0">
                <a:effectLst/>
              </a:rPr>
              <a:t>‘</a:t>
            </a:r>
            <a:r>
              <a:rPr lang="ko-KR" altLang="en-US" b="1" dirty="0" err="1">
                <a:effectLst/>
              </a:rPr>
              <a:t>오토리액트</a:t>
            </a:r>
            <a:r>
              <a:rPr lang="ko-KR" altLang="en-US" b="1" dirty="0">
                <a:effectLst/>
              </a:rPr>
              <a:t> 신호등</a:t>
            </a:r>
            <a:r>
              <a:rPr lang="en-US" altLang="ko-KR" b="1" dirty="0">
                <a:effectLst/>
              </a:rPr>
              <a:t>’</a:t>
            </a:r>
            <a:r>
              <a:rPr lang="ko-KR" altLang="en-US" b="1" dirty="0">
                <a:effectLst/>
              </a:rPr>
              <a:t>을 만들고자 합니다</a:t>
            </a:r>
            <a:r>
              <a:rPr lang="en-US" altLang="ko-KR" b="1" dirty="0">
                <a:effectLst/>
              </a:rPr>
              <a:t>. </a:t>
            </a:r>
            <a:r>
              <a:rPr lang="ko-KR" altLang="en-US" b="1" dirty="0">
                <a:effectLst/>
              </a:rPr>
              <a:t>또한</a:t>
            </a:r>
            <a:r>
              <a:rPr lang="ko-KR" altLang="en-US" b="1" baseline="0" dirty="0">
                <a:effectLst/>
              </a:rPr>
              <a:t> 보행자들이 횡단보도 거의 이용하지 않는 시간대인 </a:t>
            </a:r>
            <a:r>
              <a:rPr lang="en-US" altLang="ko-KR" b="1" baseline="0" dirty="0">
                <a:effectLst/>
              </a:rPr>
              <a:t>0</a:t>
            </a:r>
            <a:r>
              <a:rPr lang="ko-KR" altLang="en-US" b="1" baseline="0" dirty="0">
                <a:effectLst/>
              </a:rPr>
              <a:t>시부터 </a:t>
            </a:r>
            <a:r>
              <a:rPr lang="en-US" altLang="ko-KR" b="1" baseline="0" dirty="0">
                <a:effectLst/>
              </a:rPr>
              <a:t>5</a:t>
            </a:r>
            <a:r>
              <a:rPr lang="ko-KR" altLang="en-US" b="1" baseline="0" dirty="0">
                <a:effectLst/>
              </a:rPr>
              <a:t>시까지 차량용 신호등의 불을 노란색으로 </a:t>
            </a:r>
            <a:r>
              <a:rPr lang="ko-KR" altLang="en-US" b="1" baseline="0" dirty="0" err="1">
                <a:effectLst/>
              </a:rPr>
              <a:t>설정함으로서</a:t>
            </a:r>
            <a:r>
              <a:rPr lang="ko-KR" altLang="en-US" b="1" baseline="0" dirty="0">
                <a:effectLst/>
              </a:rPr>
              <a:t> 전력 낭비를 줄입니다</a:t>
            </a:r>
            <a:r>
              <a:rPr lang="en-US" altLang="ko-KR" b="1" baseline="0" dirty="0">
                <a:effectLst/>
              </a:rPr>
              <a:t>.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1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‘</a:t>
            </a:r>
            <a:r>
              <a:rPr lang="ko-KR" altLang="en-US" b="1" dirty="0" err="1"/>
              <a:t>오토리액트</a:t>
            </a:r>
            <a:r>
              <a:rPr lang="ko-KR" altLang="en-US" b="1" dirty="0"/>
              <a:t> 신호등</a:t>
            </a:r>
            <a:r>
              <a:rPr lang="en-US" altLang="ko-KR" b="1" dirty="0"/>
              <a:t>’</a:t>
            </a:r>
            <a:r>
              <a:rPr lang="ko-KR" altLang="en-US" b="1" dirty="0"/>
              <a:t>이 상용화 될 경우</a:t>
            </a:r>
            <a:r>
              <a:rPr lang="ko-KR" altLang="en-US" b="1" baseline="0" dirty="0"/>
              <a:t> 다양한 효과를 기대할 수 있습니다</a:t>
            </a:r>
            <a:r>
              <a:rPr lang="en-US" altLang="ko-KR" b="1" baseline="0" dirty="0"/>
              <a:t>. </a:t>
            </a:r>
            <a:r>
              <a:rPr lang="ko-KR" altLang="en-US" b="1" baseline="0" dirty="0"/>
              <a:t>첫째</a:t>
            </a:r>
            <a:r>
              <a:rPr lang="en-US" altLang="ko-KR" b="1" baseline="0" dirty="0"/>
              <a:t>,</a:t>
            </a:r>
            <a:r>
              <a:rPr lang="ko-KR" altLang="en-US" b="1" dirty="0"/>
              <a:t> 보행자의 횡단보도 신호가 초록불로 점등됨에 따라 도로</a:t>
            </a:r>
            <a:r>
              <a:rPr lang="en-US" altLang="ko-KR" b="1" dirty="0"/>
              <a:t>(</a:t>
            </a:r>
            <a:r>
              <a:rPr lang="ko-KR" altLang="en-US" b="1" dirty="0"/>
              <a:t>차도</a:t>
            </a:r>
            <a:r>
              <a:rPr lang="en-US" altLang="ko-KR" b="1" dirty="0"/>
              <a:t>)</a:t>
            </a:r>
            <a:r>
              <a:rPr lang="ko-KR" altLang="en-US" b="1" dirty="0"/>
              <a:t>의 개폐기를 통해 차량을 통제하기 때문에 보행자와 차량의 접촉을 피할 수 있다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0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둘째</a:t>
            </a:r>
            <a:r>
              <a:rPr lang="en-US" altLang="ko-KR" b="1" dirty="0"/>
              <a:t>, </a:t>
            </a:r>
            <a:r>
              <a:rPr lang="ko-KR" altLang="en-US" b="1" dirty="0" err="1"/>
              <a:t>버튼식</a:t>
            </a:r>
            <a:r>
              <a:rPr lang="ko-KR" altLang="en-US" b="1" dirty="0"/>
              <a:t> 보행신호기를 찾지 않아도 되는 편리함이 있습니다</a:t>
            </a:r>
            <a:r>
              <a:rPr lang="en-US" altLang="ko-KR" b="1" dirty="0"/>
              <a:t>. </a:t>
            </a:r>
            <a:r>
              <a:rPr lang="ko-KR" altLang="en-US" b="1" dirty="0"/>
              <a:t>초음파 거리센서를 통해 보행자가 횡단보도에서 신호를 기다리고 있는지 인식하기 때문에 </a:t>
            </a:r>
            <a:r>
              <a:rPr lang="ko-KR" altLang="en-US" b="1" dirty="0" err="1"/>
              <a:t>버튼식</a:t>
            </a:r>
            <a:r>
              <a:rPr lang="ko-KR" altLang="en-US" b="1" dirty="0"/>
              <a:t> 보행신호기를</a:t>
            </a:r>
            <a:r>
              <a:rPr lang="ko-KR" altLang="en-US" b="1" baseline="0" dirty="0"/>
              <a:t> </a:t>
            </a:r>
            <a:r>
              <a:rPr lang="ko-KR" altLang="en-US" b="1" dirty="0"/>
              <a:t>누를 필요없이 신호가 변할 때까지 인도에서 기다리면 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96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셋째</a:t>
            </a:r>
            <a:r>
              <a:rPr lang="en-US" altLang="ko-KR" b="1" dirty="0"/>
              <a:t>,</a:t>
            </a:r>
            <a:r>
              <a:rPr lang="en-US" altLang="ko-KR" b="1" baseline="0" dirty="0"/>
              <a:t> </a:t>
            </a:r>
            <a:r>
              <a:rPr lang="ko-KR" altLang="en-US" b="1" dirty="0"/>
              <a:t>시각장애인분들이 편리하게 횡단보도를 이용할 수 있습니다</a:t>
            </a:r>
            <a:r>
              <a:rPr lang="en-US" altLang="ko-KR" b="1" dirty="0"/>
              <a:t>. </a:t>
            </a:r>
            <a:r>
              <a:rPr lang="ko-KR" altLang="en-US" b="1" dirty="0" err="1"/>
              <a:t>버튼식</a:t>
            </a:r>
            <a:r>
              <a:rPr lang="ko-KR" altLang="en-US" b="1" dirty="0"/>
              <a:t> 보행신호기를 찾지 않아도 되는 것과 보행자 신호가 </a:t>
            </a:r>
            <a:r>
              <a:rPr lang="ko-KR" altLang="en-US" b="1" dirty="0" err="1"/>
              <a:t>빨간불일</a:t>
            </a:r>
            <a:r>
              <a:rPr lang="ko-KR" altLang="en-US" b="1" dirty="0"/>
              <a:t> 때 보행자의 움직임이 감지되면 경고음 발생하여 신호가 보이지 않더라도 자신이 횡단보도를 </a:t>
            </a:r>
            <a:r>
              <a:rPr lang="ko-KR" altLang="en-US" b="1" dirty="0" err="1"/>
              <a:t>건너려하고</a:t>
            </a:r>
            <a:r>
              <a:rPr lang="ko-KR" altLang="en-US" b="1" dirty="0"/>
              <a:t> 있는지 알 수 있어 시각장애인분들에게 도움이 </a:t>
            </a:r>
            <a:r>
              <a:rPr lang="ko-KR" altLang="en-US" b="1" dirty="0" err="1"/>
              <a:t>됟</a:t>
            </a:r>
            <a:r>
              <a:rPr lang="ko-KR" altLang="en-US" b="1" baseline="0" dirty="0"/>
              <a:t> 수 있습니다</a:t>
            </a:r>
            <a:r>
              <a:rPr lang="en-US" altLang="ko-KR" b="1" baseline="0" dirty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8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넷째</a:t>
            </a:r>
            <a:r>
              <a:rPr lang="en-US" altLang="ko-KR" b="1" dirty="0"/>
              <a:t>, </a:t>
            </a:r>
            <a:r>
              <a:rPr lang="ko-KR" altLang="en-US" b="1" dirty="0"/>
              <a:t>보행자들이 거의 다니지 않는 시간대인 </a:t>
            </a:r>
            <a:r>
              <a:rPr lang="en-US" altLang="ko-KR" b="1" dirty="0"/>
              <a:t>0</a:t>
            </a:r>
            <a:r>
              <a:rPr lang="ko-KR" altLang="en-US" b="1" dirty="0"/>
              <a:t>시부터 </a:t>
            </a:r>
            <a:r>
              <a:rPr lang="en-US" altLang="ko-KR" b="1" dirty="0"/>
              <a:t>5</a:t>
            </a:r>
            <a:r>
              <a:rPr lang="ko-KR" altLang="en-US" b="1" dirty="0"/>
              <a:t>시까지 차량용 신호등의 불을 노란색으로 설정함으로 신호의 색을 변경할 필요가 없어 전력 낭비를 줄일 수 있습니다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2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</a:rPr>
              <a:t>횡단보도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차도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와 인도의 경계선에 쪽에 무게 감지 센서를 설치해 보행자용 신호등이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빨간불일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 때 보행자가 무게 감지 센서 즉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횡단보도를 밟게 되면 경고음이 울리도록 만들 것이다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sz="2800" dirty="0">
              <a:effectLst/>
            </a:endParaRPr>
          </a:p>
          <a:p>
            <a:r>
              <a:rPr lang="ko-KR" altLang="en-US" sz="1800" dirty="0">
                <a:solidFill>
                  <a:srgbClr val="000000"/>
                </a:solidFill>
                <a:effectLst/>
              </a:rPr>
              <a:t>아직은 경고음과 연결을 하기 전이기 때문에 일정 압력이 가해지면 초록색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LED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에 불이 들어오고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압력이 가해지지 않으면 빨간색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LED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에 불이 들어온다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r>
              <a:rPr lang="ko-KR" altLang="en-US" sz="28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96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</a:rPr>
              <a:t>설정한 길이보다 측정거리가 짧게 변하면 빨간색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LED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가 켜지고 설정한 길이보다 측정거리가 길거나 같으면 초록색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LED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를 </a:t>
            </a:r>
            <a:r>
              <a:rPr lang="ko-KR" altLang="en-US" sz="1800" dirty="0" err="1">
                <a:solidFill>
                  <a:srgbClr val="000000"/>
                </a:solidFill>
                <a:effectLst/>
              </a:rPr>
              <a:t>켜놓는다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endParaRPr lang="ko-KR" altLang="en-US" sz="2800" dirty="0">
              <a:effectLst/>
            </a:endParaRPr>
          </a:p>
          <a:p>
            <a:r>
              <a:rPr lang="ko-KR" altLang="en-US" sz="1800" dirty="0">
                <a:solidFill>
                  <a:srgbClr val="000000"/>
                </a:solidFill>
                <a:effectLst/>
              </a:rPr>
              <a:t>나중에는 신호등과 연결하여 측정거리가 설정한 길이보다 짧게 변할 경우 보행자용 신호등이 빨간색일 때 기존 신호체계에 설정한 일정 시간이 지나면 초록불로 바뀌게 만들 것이다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.</a:t>
            </a:r>
            <a:r>
              <a:rPr lang="ko-KR" altLang="en-US" sz="28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8255-9943-46A4-812C-59377B9A90C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34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10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0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5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7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2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4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18A9-AB21-4C45-9E8B-BD0689B3D33A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0F0C-1305-4BD4-A63C-EBD4BD57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fld id="{3EA118A9-AB21-4C45-9E8B-BD0689B3D33A}" type="datetimeFigureOut">
              <a:rPr lang="ko-KR" altLang="en-US" smtClean="0"/>
              <a:pPr/>
              <a:t>2021-11-10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defRPr>
            </a:lvl1pPr>
          </a:lstStyle>
          <a:p>
            <a:fld id="{5DED0F0C-1305-4BD4-A63C-EBD4BD579D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67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poqa Han Sans Neo Light" panose="020B0300000000000000" pitchFamily="34" charset="-127"/>
          <a:ea typeface="Spoqa Han Sans Neo Light" panose="020B0300000000000000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AppData\Local\Microsoft\Windows\Temporary Internet Files\Content.IE5\QBWT2PDU\512px-Korea_Traffic_Safety_Sign_-_Signal_Light_-_Pedestrian.svg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216"/>
          <a:stretch/>
        </p:blipFill>
        <p:spPr bwMode="auto">
          <a:xfrm>
            <a:off x="8400256" y="1559734"/>
            <a:ext cx="1296144" cy="12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8266181" y="1405110"/>
            <a:ext cx="144016" cy="286607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367003" y="1402489"/>
            <a:ext cx="1441364" cy="144016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96401" y="1402489"/>
            <a:ext cx="144015" cy="286607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75189" y="2824351"/>
            <a:ext cx="1505326" cy="630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48116" y="1653137"/>
            <a:ext cx="288033" cy="1440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40416" y="3587368"/>
            <a:ext cx="288033" cy="1440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128449" y="1124744"/>
            <a:ext cx="296185" cy="5733256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7653" y="1005736"/>
            <a:ext cx="70158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오토 </a:t>
            </a:r>
            <a:r>
              <a:rPr lang="ko-KR" altLang="en-US" sz="6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리액트</a:t>
            </a:r>
            <a:r>
              <a:rPr lang="ko-KR" alt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신호등</a:t>
            </a:r>
            <a:r>
              <a:rPr lang="ko-KR" altLang="en-US" sz="66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75189" y="4151919"/>
            <a:ext cx="1565226" cy="125644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27" name="Picture 2" descr="C:\Users\Administrator\AppData\Local\Microsoft\Windows\Temporary Internet Files\Content.IE5\QBWT2PDU\512px-Korea_Traffic_Safety_Sign_-_Signal_Light_-_Pedestrian.svg[1].png">
            <a:extLst>
              <a:ext uri="{FF2B5EF4-FFF2-40B4-BE49-F238E27FC236}">
                <a16:creationId xmlns:a16="http://schemas.microsoft.com/office/drawing/2014/main" id="{0918C960-91F7-45EE-B5AA-D425E6624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727"/>
          <a:stretch/>
        </p:blipFill>
        <p:spPr bwMode="auto">
          <a:xfrm>
            <a:off x="8417897" y="2900634"/>
            <a:ext cx="1296144" cy="125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66892F-4FF1-4451-9214-9C9DC3FA2512}"/>
              </a:ext>
            </a:extLst>
          </p:cNvPr>
          <p:cNvSpPr/>
          <p:nvPr/>
        </p:nvSpPr>
        <p:spPr>
          <a:xfrm>
            <a:off x="8495051" y="1668191"/>
            <a:ext cx="1090800" cy="1080000"/>
          </a:xfrm>
          <a:prstGeom prst="rect">
            <a:avLst/>
          </a:prstGeom>
          <a:solidFill>
            <a:srgbClr val="FF5757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66ED5B-8F98-4BE6-9EAE-7DB2004C0F67}"/>
              </a:ext>
            </a:extLst>
          </p:cNvPr>
          <p:cNvSpPr/>
          <p:nvPr/>
        </p:nvSpPr>
        <p:spPr>
          <a:xfrm>
            <a:off x="8520747" y="2967944"/>
            <a:ext cx="1090800" cy="1080000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 rot="4987472">
            <a:off x="1742713" y="5030336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1027" name="Picture 3" descr="C:\Users\Administrator\AppData\Local\Microsoft\Windows\Temporary Internet Files\Content.IE5\X215RUQW\man-304880_960_72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219" flipH="1">
            <a:off x="2823819" y="4516493"/>
            <a:ext cx="1356677" cy="218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아래쪽 화살표 21">
            <a:extLst>
              <a:ext uri="{FF2B5EF4-FFF2-40B4-BE49-F238E27FC236}">
                <a16:creationId xmlns:a16="http://schemas.microsoft.com/office/drawing/2014/main" id="{26BB710D-370D-411C-B887-1AB13CBD5A46}"/>
              </a:ext>
            </a:extLst>
          </p:cNvPr>
          <p:cNvSpPr/>
          <p:nvPr/>
        </p:nvSpPr>
        <p:spPr>
          <a:xfrm rot="21219289">
            <a:off x="1474190" y="2352446"/>
            <a:ext cx="348658" cy="36790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팀</a:t>
            </a:r>
          </a:p>
        </p:txBody>
      </p:sp>
      <p:sp>
        <p:nvSpPr>
          <p:cNvPr id="33" name="아래쪽 화살표 29">
            <a:extLst>
              <a:ext uri="{FF2B5EF4-FFF2-40B4-BE49-F238E27FC236}">
                <a16:creationId xmlns:a16="http://schemas.microsoft.com/office/drawing/2014/main" id="{EBA0C4B5-DB5A-42F9-9774-ECD845DC6307}"/>
              </a:ext>
            </a:extLst>
          </p:cNvPr>
          <p:cNvSpPr/>
          <p:nvPr/>
        </p:nvSpPr>
        <p:spPr>
          <a:xfrm rot="21219289">
            <a:off x="830963" y="2519095"/>
            <a:ext cx="363117" cy="37317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</a:t>
            </a:r>
            <a:endParaRPr lang="ko-KR" altLang="en-US" b="1" dirty="0">
              <a:solidFill>
                <a:schemeClr val="tx1"/>
              </a:solidFill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6333C6-4756-4691-880B-83BBECBD8B43}"/>
              </a:ext>
            </a:extLst>
          </p:cNvPr>
          <p:cNvSpPr/>
          <p:nvPr/>
        </p:nvSpPr>
        <p:spPr>
          <a:xfrm rot="4987472">
            <a:off x="1598697" y="4350969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8E8110-4F4C-4997-9C7D-4D36A40FB032}"/>
              </a:ext>
            </a:extLst>
          </p:cNvPr>
          <p:cNvSpPr/>
          <p:nvPr/>
        </p:nvSpPr>
        <p:spPr>
          <a:xfrm rot="4987472">
            <a:off x="1454681" y="3684121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1F40C1-FC98-4169-AF59-15F873E37B9D}"/>
              </a:ext>
            </a:extLst>
          </p:cNvPr>
          <p:cNvSpPr/>
          <p:nvPr/>
        </p:nvSpPr>
        <p:spPr>
          <a:xfrm rot="4987472">
            <a:off x="1310665" y="3004754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D104EA-2935-47E3-85EE-17361FB39F53}"/>
              </a:ext>
            </a:extLst>
          </p:cNvPr>
          <p:cNvSpPr/>
          <p:nvPr/>
        </p:nvSpPr>
        <p:spPr>
          <a:xfrm rot="4987472">
            <a:off x="1193893" y="2325817"/>
            <a:ext cx="410106" cy="167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3B817-AFE6-45A2-BECC-1EA822D5D9D2}"/>
              </a:ext>
            </a:extLst>
          </p:cNvPr>
          <p:cNvSpPr txBox="1"/>
          <p:nvPr/>
        </p:nvSpPr>
        <p:spPr>
          <a:xfrm rot="21199663">
            <a:off x="559577" y="3000694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2161086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김수진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CF8D77-3280-4550-AD85-EEB50A8D47F4}"/>
              </a:ext>
            </a:extLst>
          </p:cNvPr>
          <p:cNvSpPr txBox="1"/>
          <p:nvPr/>
        </p:nvSpPr>
        <p:spPr>
          <a:xfrm rot="21199663">
            <a:off x="679951" y="3673329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2161059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김나영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3C36FB-8B5F-45CC-97C4-C53F4F7B1BDE}"/>
              </a:ext>
            </a:extLst>
          </p:cNvPr>
          <p:cNvSpPr txBox="1"/>
          <p:nvPr/>
        </p:nvSpPr>
        <p:spPr>
          <a:xfrm rot="21199663">
            <a:off x="820842" y="4353885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2161063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권세라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78CBD0-AAF6-436C-8394-1663992B4021}"/>
              </a:ext>
            </a:extLst>
          </p:cNvPr>
          <p:cNvSpPr txBox="1"/>
          <p:nvPr/>
        </p:nvSpPr>
        <p:spPr>
          <a:xfrm rot="21199663">
            <a:off x="966328" y="5026030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2161073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이다솔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45D4D6-363B-40BD-BC4D-37D3C57C7785}"/>
              </a:ext>
            </a:extLst>
          </p:cNvPr>
          <p:cNvSpPr txBox="1"/>
          <p:nvPr/>
        </p:nvSpPr>
        <p:spPr>
          <a:xfrm rot="21199663">
            <a:off x="1108610" y="5702902"/>
            <a:ext cx="167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poqa Han Sans Neo Medium" pitchFamily="50" charset="-127"/>
                <a:ea typeface="Spoqa Han Sans Neo Medium" pitchFamily="50" charset="-127"/>
              </a:rPr>
              <a:t>2161077 </a:t>
            </a:r>
            <a:r>
              <a:rPr lang="ko-KR" altLang="en-US" sz="1600" dirty="0">
                <a:latin typeface="Spoqa Han Sans Neo Medium" pitchFamily="50" charset="-127"/>
                <a:ea typeface="Spoqa Han Sans Neo Medium" pitchFamily="50" charset="-127"/>
              </a:rPr>
              <a:t>이유진</a:t>
            </a:r>
          </a:p>
        </p:txBody>
      </p:sp>
    </p:spTree>
    <p:extLst>
      <p:ext uri="{BB962C8B-B14F-4D97-AF65-F5344CB8AC3E}">
        <p14:creationId xmlns:p14="http://schemas.microsoft.com/office/powerpoint/2010/main" val="25079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xit" presetSubtype="0" fill="hold" grpId="3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5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  <p:bldP spid="3" grpId="3" animBg="1"/>
      <p:bldP spid="3" grpId="4" animBg="1"/>
      <p:bldP spid="3" grpId="5" animBg="1"/>
      <p:bldP spid="28" grpId="0" animBg="1"/>
      <p:bldP spid="28" grpId="1" animBg="1"/>
      <p:bldP spid="28" grpId="2" animBg="1"/>
      <p:bldP spid="28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기대효과</a:t>
            </a:r>
            <a:r>
              <a:rPr lang="ko-KR" altLang="en-US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</a:p>
        </p:txBody>
      </p:sp>
      <p:pic>
        <p:nvPicPr>
          <p:cNvPr id="7" name="Picture 2" descr="https://t1.daumcdn.net/cfile/tistory/2514164559149BBF1A">
            <a:extLst>
              <a:ext uri="{FF2B5EF4-FFF2-40B4-BE49-F238E27FC236}">
                <a16:creationId xmlns:a16="http://schemas.microsoft.com/office/drawing/2014/main" id="{11858137-49C7-4155-A1B7-9FB6B918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75" y="1875288"/>
            <a:ext cx="5543845" cy="36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49D765-A2E5-4765-8F80-D03AE691DB33}"/>
              </a:ext>
            </a:extLst>
          </p:cNvPr>
          <p:cNvSpPr txBox="1"/>
          <p:nvPr/>
        </p:nvSpPr>
        <p:spPr>
          <a:xfrm>
            <a:off x="4032773" y="6186790"/>
            <a:ext cx="4126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버튼식</a:t>
            </a:r>
            <a:r>
              <a:rPr lang="ko-KR" altLang="en-US" sz="1600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보행신호기를 찾지 않아도 되는 편리함</a:t>
            </a:r>
          </a:p>
        </p:txBody>
      </p:sp>
    </p:spTree>
    <p:extLst>
      <p:ext uri="{BB962C8B-B14F-4D97-AF65-F5344CB8AC3E}">
        <p14:creationId xmlns:p14="http://schemas.microsoft.com/office/powerpoint/2010/main" val="32931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기대효과</a:t>
            </a:r>
            <a:r>
              <a:rPr lang="ko-KR" altLang="en-US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5310D-7C3F-4FA6-9ACF-3713745C447F}"/>
              </a:ext>
            </a:extLst>
          </p:cNvPr>
          <p:cNvSpPr txBox="1"/>
          <p:nvPr/>
        </p:nvSpPr>
        <p:spPr>
          <a:xfrm>
            <a:off x="4391045" y="6156012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시각장애인에게 편리한 횡단보도 </a:t>
            </a:r>
          </a:p>
        </p:txBody>
      </p:sp>
      <p:pic>
        <p:nvPicPr>
          <p:cNvPr id="8" name="Picture 2" descr="10월15일은 &amp;#39;흰지팡이의 날&amp;#39;]&amp;#39;시각장애인의 눈&amp;#39; 음향신호기 무용지물 &amp;lt; 울산양산 &amp;lt; 사회 &amp;lt; 기사본문 - 경상일보">
            <a:extLst>
              <a:ext uri="{FF2B5EF4-FFF2-40B4-BE49-F238E27FC236}">
                <a16:creationId xmlns:a16="http://schemas.microsoft.com/office/drawing/2014/main" id="{2EA4EED6-4F1F-4946-9218-8C7552AE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21" y="1767619"/>
            <a:ext cx="5162755" cy="387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0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기대효과</a:t>
            </a:r>
            <a:r>
              <a:rPr lang="ko-KR" altLang="en-US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77B47-A38E-40CA-BAA4-8D8C81F40EA3}"/>
              </a:ext>
            </a:extLst>
          </p:cNvPr>
          <p:cNvSpPr txBox="1"/>
          <p:nvPr/>
        </p:nvSpPr>
        <p:spPr>
          <a:xfrm>
            <a:off x="5182929" y="615374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전력 사용량 감소</a:t>
            </a:r>
          </a:p>
        </p:txBody>
      </p:sp>
      <p:sp>
        <p:nvSpPr>
          <p:cNvPr id="8" name="번개 7">
            <a:extLst>
              <a:ext uri="{FF2B5EF4-FFF2-40B4-BE49-F238E27FC236}">
                <a16:creationId xmlns:a16="http://schemas.microsoft.com/office/drawing/2014/main" id="{88F13C2D-78B4-4E30-8659-8B4D319DDEE7}"/>
              </a:ext>
            </a:extLst>
          </p:cNvPr>
          <p:cNvSpPr/>
          <p:nvPr/>
        </p:nvSpPr>
        <p:spPr>
          <a:xfrm>
            <a:off x="3719736" y="2051369"/>
            <a:ext cx="2179407" cy="3306987"/>
          </a:xfrm>
          <a:prstGeom prst="lightningBol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5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아래쪽 화살표 6">
            <a:extLst>
              <a:ext uri="{FF2B5EF4-FFF2-40B4-BE49-F238E27FC236}">
                <a16:creationId xmlns:a16="http://schemas.microsoft.com/office/drawing/2014/main" id="{9B10D0C1-3D56-4B4B-955F-7FA20F3DF547}"/>
              </a:ext>
            </a:extLst>
          </p:cNvPr>
          <p:cNvSpPr/>
          <p:nvPr/>
        </p:nvSpPr>
        <p:spPr>
          <a:xfrm>
            <a:off x="6292859" y="1916117"/>
            <a:ext cx="1440140" cy="357749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5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78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F4D5E0-77C0-4A1B-B41A-93DAEA17A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" y="2066305"/>
            <a:ext cx="6768752" cy="398137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2FB5705-DA82-494B-A611-FB16CB2EE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5345"/>
              </p:ext>
            </p:extLst>
          </p:nvPr>
        </p:nvGraphicFramePr>
        <p:xfrm>
          <a:off x="7032104" y="7049"/>
          <a:ext cx="5142635" cy="6850951"/>
        </p:xfrm>
        <a:graphic>
          <a:graphicData uri="http://schemas.openxmlformats.org/drawingml/2006/table">
            <a:tbl>
              <a:tblPr/>
              <a:tblGrid>
                <a:gridCol w="5142635">
                  <a:extLst>
                    <a:ext uri="{9D8B030D-6E8A-4147-A177-3AD203B41FA5}">
                      <a16:colId xmlns:a16="http://schemas.microsoft.com/office/drawing/2014/main" val="2472698735"/>
                    </a:ext>
                  </a:extLst>
                </a:gridCol>
              </a:tblGrid>
              <a:tr h="6850951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SP A0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압력센서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GL 8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일정 압력 이상이 되면 켜지는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LED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RL 7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일정 압력 이하가 되면 켜지는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LED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Serial.begin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(9600);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9600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보드레이트의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속도로 시리얼 통신을 시작한다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loop(){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int value =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analogRead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(SP);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압력 센서로 입력된 값을 읽어온다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value = 1023 - value;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상한값과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하한값을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바꿔 오름차순이 되도록 바꾼다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value = map(value, 0, 914, 0, 255);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압력센서로 입력된 아날로그 범위를 디지털 범위로 바꿔준다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//value = map(value, 0, 159, 0, 255);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map(value, </a:t>
                      </a:r>
                      <a:r>
                        <a:rPr lang="en-US" altLang="ko-KR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fromLow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en-US" altLang="ko-KR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fromHigh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en-US" altLang="ko-KR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toLow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en-US" altLang="ko-KR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toHigh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)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map(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변환할 수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현재 범위 값의 하한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현재 범위 값의 상한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목표 범위 값의 하한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목표 범위 값의 상한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)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Serial.println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(value);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디지털 범위로 바뀐 숫자를 시리얼 모니터에 출력한다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if (value &lt; 123){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(GL, LOW);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일정 압력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(123)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이하가 되면 초록불을 꺼라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(RL, HIGH);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일정 압력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(123)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이하가 되면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켜라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 else{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(GL, HIGH);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일정 압력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(123)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을 초과하면 초록불을 켜라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(RL, LOW);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일정 압력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(123)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을 초과하면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꺼라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delay(100);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100ms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만큼 딜레이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3.07N = 123(in serial monitor)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</a:txBody>
                  <a:tcPr marL="33789" marR="33789" marT="33789" marB="33789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859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0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D15AA2-C654-4521-8BFC-07DDCD8AD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t="17951" r="7447" b="6091"/>
          <a:stretch/>
        </p:blipFill>
        <p:spPr>
          <a:xfrm>
            <a:off x="119336" y="2066192"/>
            <a:ext cx="6768752" cy="3981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r>
              <a:rPr lang="ko-KR" altLang="en-US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7C5A16-3E6B-4D71-A528-281504179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16936"/>
              </p:ext>
            </p:extLst>
          </p:nvPr>
        </p:nvGraphicFramePr>
        <p:xfrm>
          <a:off x="7032104" y="0"/>
          <a:ext cx="5159896" cy="6858000"/>
        </p:xfrm>
        <a:graphic>
          <a:graphicData uri="http://schemas.openxmlformats.org/drawingml/2006/table">
            <a:tbl>
              <a:tblPr/>
              <a:tblGrid>
                <a:gridCol w="5159896">
                  <a:extLst>
                    <a:ext uri="{9D8B030D-6E8A-4147-A177-3AD203B41FA5}">
                      <a16:colId xmlns:a16="http://schemas.microsoft.com/office/drawing/2014/main" val="3111026607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GREEN 7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물체가 일정 거리 내로 들어오면 켜지는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LED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RED 5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물체가 일정 거리 이상으로 멀어지면 켜지는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LED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ULTRASONIC 9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9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번핀을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초음파 센서 연결 핀으로 사용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(GREEN, OUTPUT);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7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번 핀을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사용한다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(RED, OUTPUT);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// 5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번 핀을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사용한다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loop(){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 신호 송신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(ULTRASONIC,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(ULTRASONIC,LOW);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delayMicroseconds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(2);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(ULTRASONIC,HIGH);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delayMicroseconds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(5);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(ULTRASONIC,LOW);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 신호 수신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(ULTRASONIC, INPUT);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double duration =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pulseIn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(ULTRASONIC, HIGH);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double cm = duration*340/10000/2;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물체의 측정 거리에 따라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LED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를 제어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물체가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20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cm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내로 들어오면 초록불이 켜지고 아니면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빨간불이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켜진다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if (cm &lt; 20) 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(GREEN,HIGH);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(RED,LOW);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} else{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(GREEN,LOW);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(RED,HIGH);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}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delay(100);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100ms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만큼 딜레이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</a:txBody>
                  <a:tcPr marL="28864" marR="28864" marT="28864" marB="28864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331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9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A3C260-E963-49A9-9F08-596E71D69E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 t="5414" r="2117" b="5969"/>
          <a:stretch/>
        </p:blipFill>
        <p:spPr>
          <a:xfrm>
            <a:off x="119336" y="2066192"/>
            <a:ext cx="6768000" cy="398159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5C1051-9E17-4BD5-A1CB-222FCAFCA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79358"/>
              </p:ext>
            </p:extLst>
          </p:nvPr>
        </p:nvGraphicFramePr>
        <p:xfrm>
          <a:off x="7033386" y="0"/>
          <a:ext cx="5158614" cy="6858000"/>
        </p:xfrm>
        <a:graphic>
          <a:graphicData uri="http://schemas.openxmlformats.org/drawingml/2006/table">
            <a:tbl>
              <a:tblPr/>
              <a:tblGrid>
                <a:gridCol w="5158614">
                  <a:extLst>
                    <a:ext uri="{9D8B030D-6E8A-4147-A177-3AD203B41FA5}">
                      <a16:colId xmlns:a16="http://schemas.microsoft.com/office/drawing/2014/main" val="1065760248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#include &lt;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&gt;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10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모터를 제어하기 위한 헤더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;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Servo 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클래스 타입인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'servo'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라는 객체 선언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setup(){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(8, INPUT_PULLUP);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10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풀업저항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기본 값 반대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회로 생략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servo.attach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(4);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10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서보로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핀 사용하겠다고 설정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loop(){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if(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digitalRead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(8)==LOW) {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스위치 누름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servo.write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(90);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직각으로 올라감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delay(1000);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 else{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servo.write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(0);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수평으로 </a:t>
                      </a:r>
                      <a:r>
                        <a:rPr lang="ko-KR" altLang="en-US" sz="10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내려감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delay(1000);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</a:txBody>
                  <a:tcPr marL="53340" marR="53340" marT="53340" marB="53340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0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4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030544A-F9CA-4058-9D31-42F7B03BA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4568" r="4869" b="10569"/>
          <a:stretch/>
        </p:blipFill>
        <p:spPr>
          <a:xfrm>
            <a:off x="119336" y="2066192"/>
            <a:ext cx="6768000" cy="398159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E0B73E-FCB9-44E2-8538-5499B158C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570510"/>
              </p:ext>
            </p:extLst>
          </p:nvPr>
        </p:nvGraphicFramePr>
        <p:xfrm>
          <a:off x="7031352" y="0"/>
          <a:ext cx="5160648" cy="6858000"/>
        </p:xfrm>
        <a:graphic>
          <a:graphicData uri="http://schemas.openxmlformats.org/drawingml/2006/table">
            <a:tbl>
              <a:tblPr/>
              <a:tblGrid>
                <a:gridCol w="5160648">
                  <a:extLst>
                    <a:ext uri="{9D8B030D-6E8A-4147-A177-3AD203B41FA5}">
                      <a16:colId xmlns:a16="http://schemas.microsoft.com/office/drawing/2014/main" val="2078906793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PIEZO 8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10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피에조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스피커 출력 핀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setup(){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(8, OUTPUT);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8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핀을 출력 핀으로 설정한다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loop(){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주파수는 단위 펄스가 초에 반복하는 횟수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디지털 입출력 핀에서 </a:t>
                      </a:r>
                      <a:r>
                        <a:rPr lang="ko-KR" altLang="en-US" sz="10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피에조에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펄스 신호를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 동안 주파수 숫자만큼 반복시켜주면 해당 음성 신호가 완성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440Hz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는 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옥타브의 라를 말한다</a:t>
                      </a:r>
                      <a:r>
                        <a:rPr lang="en-US" altLang="ko-KR" sz="10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for (int K = 0; K &lt;440; K++){ 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(8, HIGH);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delayMicroseconds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(1136);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(8, LOW);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delayMicroseconds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(1136);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delay(1000);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10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</a:txBody>
                  <a:tcPr marL="51295" marR="51295" marT="51295" marB="51295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483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3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6A267D-FE71-4337-ACA1-99DFDECA4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15" r="578"/>
          <a:stretch/>
        </p:blipFill>
        <p:spPr>
          <a:xfrm>
            <a:off x="119336" y="2060849"/>
            <a:ext cx="6768000" cy="39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979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707890B-9B10-448A-8B73-9B15DF361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07828"/>
              </p:ext>
            </p:extLst>
          </p:nvPr>
        </p:nvGraphicFramePr>
        <p:xfrm>
          <a:off x="7029968" y="0"/>
          <a:ext cx="5162032" cy="6861641"/>
        </p:xfrm>
        <a:graphic>
          <a:graphicData uri="http://schemas.openxmlformats.org/drawingml/2006/table">
            <a:tbl>
              <a:tblPr/>
              <a:tblGrid>
                <a:gridCol w="5162032">
                  <a:extLst>
                    <a:ext uri="{9D8B030D-6E8A-4147-A177-3AD203B41FA5}">
                      <a16:colId xmlns:a16="http://schemas.microsoft.com/office/drawing/2014/main" val="1065222251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PRL 13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Person Red LED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PGL 12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Person Green LED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VRL 8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Vehicle Red LED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VYL 7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Vehicle Yellow LED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VGL 4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Vehicle Green LED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(PRL,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(PGL,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(VRL,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(VYL,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(VGL,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loop(){ 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파란불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(PRL, HIGH);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(VGL, HIGH);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(PGL, 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(VYL, 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(VRL, 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delay(4000);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노란불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(VGL, 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(VYL, HIGH);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delay(1000);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보행자용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파란불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(PRL, 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(PGL, HIGH);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(VYL, LOW);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(VRL, HIGH);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delay(3000);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</a:txBody>
                  <a:tcPr marL="28046" marR="28046" marT="28046" marB="28046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381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2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392AA5-9BE1-4D07-8B51-B93A8518F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069988"/>
              </p:ext>
            </p:extLst>
          </p:nvPr>
        </p:nvGraphicFramePr>
        <p:xfrm>
          <a:off x="7031352" y="0"/>
          <a:ext cx="5160648" cy="6858000"/>
        </p:xfrm>
        <a:graphic>
          <a:graphicData uri="http://schemas.openxmlformats.org/drawingml/2006/table">
            <a:tbl>
              <a:tblPr/>
              <a:tblGrid>
                <a:gridCol w="5160648">
                  <a:extLst>
                    <a:ext uri="{9D8B030D-6E8A-4147-A177-3AD203B41FA5}">
                      <a16:colId xmlns:a16="http://schemas.microsoft.com/office/drawing/2014/main" val="3224172294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G 8  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Green LED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R 7  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Red LED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PS A0  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pressure sensor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TRIG 12  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 보내는 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ECHO 13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 받는 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Serial.begin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(9600);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9600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보드레이트의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속도로 시리얼 통신을 시작한다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(TRIG, OUTPUT);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TRIG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핀을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(ECHO, INPUT);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ECHO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핀을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입력핀으로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PreSen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압력센서 실행 함수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UltraSen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초음파센서 실행 함수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loop(){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PreSen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압력 센서 실행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delay(10);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10ms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만큼 딜레이 실행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UltraSen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 센서 실행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delay(10);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10ms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만큼 딜레이 실행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PreSen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(){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int value =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analogRead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(PS);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압력 센서 감지된 값을 읽어온다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value = map(value, 0, 159, 0, 255);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읽어온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value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의 범위를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0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부터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255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로 바꿔준다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map(value, </a:t>
                      </a:r>
                      <a:r>
                        <a:rPr lang="en-US" altLang="ko-KR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fromLow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en-US" altLang="ko-KR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fromHigh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en-US" altLang="ko-KR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toLow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en-US" altLang="ko-KR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toHigh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)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map(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변환할 수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현재 범위 값의 하한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현재 범위 값의 상한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목표 범위 값의 하한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목표 범위 값의 상한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)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value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가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123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이하면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켠다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if (value &lt; 123){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(R, HIGH);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 else{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digitalWrite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(R, LOW);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</a:txBody>
                  <a:tcPr marL="16138" marR="16138" marT="16138" marB="16138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307379"/>
                  </a:ext>
                </a:extLst>
              </a:tr>
            </a:tbl>
          </a:graphicData>
        </a:graphic>
      </p:graphicFrame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B13E9F-99DE-482A-97CD-FB019B4FF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2066193"/>
            <a:ext cx="6768001" cy="39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10776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28B0D-0F1B-43AE-81D7-F8EFC44097BA}"/>
              </a:ext>
            </a:extLst>
          </p:cNvPr>
          <p:cNvSpPr txBox="1"/>
          <p:nvPr/>
        </p:nvSpPr>
        <p:spPr>
          <a:xfrm>
            <a:off x="7031352" y="1030683"/>
            <a:ext cx="5160648" cy="479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UltraSen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(){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 duration, distance;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duration: ECHO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핀으로 들어오는 펄스의 시간 측정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                    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distance: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음파가 반사된 시간을 거리로 환산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TRIG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핀으로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10</a:t>
            </a:r>
            <a:r>
              <a:rPr lang="ko-KR" altLang="en-US" sz="800" dirty="0">
                <a:solidFill>
                  <a:srgbClr val="202122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r>
              <a:rPr lang="en-US" altLang="ko-KR" sz="800" dirty="0" err="1">
                <a:solidFill>
                  <a:srgbClr val="FF843A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μ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의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pulse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발생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(TRIG, LOW);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delayMicroseconds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(2);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(TRIG, HIGH);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delayMicroseconds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(10);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(TRIG, LOW);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duration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pulseIn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(ECHO,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ECHO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핀으로 들어오는 펄스의 시간 측정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음파의 속도는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340m/s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이므로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1cm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를 이동하는데 약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29</a:t>
            </a:r>
            <a:r>
              <a:rPr lang="el-GR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μ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따라서 물체와의 거리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=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왕복시간 * 음속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(0.034) / 2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또는 물체와의 거리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=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왕복시간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음파이동시간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(29) / 2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distance = duration * 0.034 / 2;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30cm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이하가 되면 초록불이 켜진다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 (distance &lt; 30){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(G, HIGH);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 else{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(G, LOW);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367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10776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3487E1-0F42-4B78-A3FF-C1ADFB2B02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8"/>
          <a:stretch/>
        </p:blipFill>
        <p:spPr>
          <a:xfrm>
            <a:off x="119336" y="2066192"/>
            <a:ext cx="6768752" cy="3981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5CF1DD8-8DE3-49B2-9439-638E3A44E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94909"/>
              </p:ext>
            </p:extLst>
          </p:nvPr>
        </p:nvGraphicFramePr>
        <p:xfrm>
          <a:off x="7032104" y="0"/>
          <a:ext cx="5159896" cy="6857999"/>
        </p:xfrm>
        <a:graphic>
          <a:graphicData uri="http://schemas.openxmlformats.org/drawingml/2006/table">
            <a:tbl>
              <a:tblPr/>
              <a:tblGrid>
                <a:gridCol w="5159896">
                  <a:extLst>
                    <a:ext uri="{9D8B030D-6E8A-4147-A177-3AD203B41FA5}">
                      <a16:colId xmlns:a16="http://schemas.microsoft.com/office/drawing/2014/main" val="2515369672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#include &lt;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Servo.h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&gt;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모터를 제어하기 위한 헤더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SW 8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스위치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SERVO_PIN 4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SOUND 7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피에조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부저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Servo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클래스 타입인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'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servo'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라는 객체 선언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(SW, INPUT);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스위치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입력핀으로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(SERVO_PIN, OUTPUT);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(SOUND, OUTPUT);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피에조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부저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servo.attach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(SERVO_PIN);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사용하겠다고 설정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turnSound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(int);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부저가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울리게 만드는 함수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count_time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(int);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시간 측정 함수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loop(){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평행일 경우  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= 0 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차다니는거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수직일 경우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= 1 //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차못다니는거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int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= 0;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스위치가 눌렸을 경우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=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LOW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스위치가 안 눌렸을 경우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=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HIGH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int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swValue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(90);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서보모터를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수직으로 바꾼다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= 1;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수직이라는 것을 의미한다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count_time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시간 측정한다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(0);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서보모터를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수평으로 바꾼다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= 0;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수평이라는 것을 의미한다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count_time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시간 측정한다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</a:p>
                  </a:txBody>
                  <a:tcPr marL="14495" marR="14495" marT="14495" marB="14495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7216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E1C60AA-B36B-4205-BBCC-ADAE9503E743}"/>
              </a:ext>
            </a:extLst>
          </p:cNvPr>
          <p:cNvSpPr txBox="1"/>
          <p:nvPr/>
        </p:nvSpPr>
        <p:spPr>
          <a:xfrm>
            <a:off x="7032104" y="144285"/>
            <a:ext cx="5159896" cy="656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(int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int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swValue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digitalRead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스위치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입력값을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받는다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서보가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수평이고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스위치가 눌렸을 경우 경고음이 울린다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 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0 &amp;&amp;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swValue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LOW){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tone(SOUND, 523);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523Hz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로 소리를 낸다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 else{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noTone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소리를 끈다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count_time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(int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unsigned long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0,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마친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시작 시간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 long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걸린시간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체크 변수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서보가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수직이면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2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 카운트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 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while(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2000){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2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초가 지나면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문 종료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시작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부저를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작동할 수 있게 만들 함수 호출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종료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–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=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시작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–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종료 시간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 else{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서보가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수평이면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5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 카운트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5000){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5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초가 지나면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문 종료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시작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부저를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작동할 수 있게 만들 함수 호출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종료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–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=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시작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–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종료 시간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319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14" y="1196752"/>
            <a:ext cx="2623791" cy="38164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64967" y="1575956"/>
            <a:ext cx="2186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주제</a:t>
            </a:r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 </a:t>
            </a:r>
            <a:endParaRPr lang="ko-KR" altLang="en-US" sz="28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3495" y="2622396"/>
            <a:ext cx="3221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FLOW CHART- - - </a:t>
            </a:r>
            <a:endParaRPr lang="ko-KR" altLang="en-US" sz="28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3699" y="0"/>
            <a:ext cx="50405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24481" y="5013176"/>
            <a:ext cx="504056" cy="18448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08169" y="1052736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 </a:t>
            </a:r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동기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08169" y="2099176"/>
            <a:ext cx="2106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</a:t>
            </a:r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A1E45F-EA7B-44F5-ABCC-B7C8EBB1A155}"/>
              </a:ext>
            </a:extLst>
          </p:cNvPr>
          <p:cNvSpPr/>
          <p:nvPr/>
        </p:nvSpPr>
        <p:spPr>
          <a:xfrm>
            <a:off x="1964968" y="3668836"/>
            <a:ext cx="2169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기대효과</a:t>
            </a:r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 </a:t>
            </a:r>
            <a:endParaRPr lang="ko-KR" altLang="en-US" sz="28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D2248B-0489-4C23-BF53-45B2E6DA77E7}"/>
              </a:ext>
            </a:extLst>
          </p:cNvPr>
          <p:cNvSpPr/>
          <p:nvPr/>
        </p:nvSpPr>
        <p:spPr>
          <a:xfrm>
            <a:off x="7608169" y="3145616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 </a:t>
            </a:r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계획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CF7149-B217-42C7-B163-24E0759527D4}"/>
              </a:ext>
            </a:extLst>
          </p:cNvPr>
          <p:cNvSpPr/>
          <p:nvPr/>
        </p:nvSpPr>
        <p:spPr>
          <a:xfrm>
            <a:off x="7608168" y="4192056"/>
            <a:ext cx="2808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- - -</a:t>
            </a:r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28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28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817515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4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8FF13C-5A30-4D25-A271-5DFC8DDBD19A}"/>
              </a:ext>
            </a:extLst>
          </p:cNvPr>
          <p:cNvSpPr txBox="1"/>
          <p:nvPr/>
        </p:nvSpPr>
        <p:spPr>
          <a:xfrm>
            <a:off x="7032104" y="242293"/>
            <a:ext cx="5159897" cy="6373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loop(){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0 : RED (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1 : GREEN (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2 : YELLOW (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 long VTT[3] = {5000, 3000, 1000};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신호등이 켜지는 시간을 저장한 배열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static int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VTT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배열의 인덱스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keep_VGL_on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파란불과 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켜짐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유지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]);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파란불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노란불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차례로 시간 측정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long duration, distance;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duration: ECHO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핀으로 들어오는 펄스의 시간 측정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                     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distance: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음파가 반사된 시간을 거리로 환산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duration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pulseIn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(ECHO,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ECHO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핀으로 들어오는 펄스의 시간 측정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음파의 속도는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340m/s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이므로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1cm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를 이동하는데 약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29</a:t>
            </a:r>
            <a:r>
              <a:rPr lang="el-GR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μ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따라서 물체와의 거리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=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왕복시간 * 음속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(0.034) / 2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또는 물체와의 거리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=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왕복시간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음파이동시간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(29) / 2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distance = duration * 17 / 1000;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빨간불이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켜진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거리가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27cm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이상일 경우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TEST LED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불을 켠다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0 &amp;&amp; distance &lt; 27){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사람이 있다고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LED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OnOther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파란불과 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제외한 나머지를 신호체계에 맞춰 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배열의 마지막 인덱스가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2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이기 때문에 배열을 반복하기 위해서는 인덱스를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0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으로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돌려야한다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 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2)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else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++;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배열의 마지막에 인덱스가 아니라면 인덱스를 증가시킨다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77C6E-3188-407C-AD7F-BBE05AD9BE1F}"/>
              </a:ext>
            </a:extLst>
          </p:cNvPr>
          <p:cNvSpPr txBox="1"/>
          <p:nvPr/>
        </p:nvSpPr>
        <p:spPr>
          <a:xfrm>
            <a:off x="7032103" y="243254"/>
            <a:ext cx="5159897" cy="6372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keep_VGL_on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(){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켠다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(VGL,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파란불을 켠다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(PGL,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보행자용 파란불을 끈다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노란불을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끈다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(VRL,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끈다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(unsigned long VTT){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 long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0,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마친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시작 시간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 long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걸린시간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체크 변수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각 신호등 초에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맟춰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문을 종료한다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VTT)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{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시작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종료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–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 시간 누적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OnOther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(unsigned long VTT[3]){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노란불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(VGL,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파란불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끔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(VTT[2]);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1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 동안 유지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노란불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끔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(VRL,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끔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(PGL,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파란불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(VTT[1]);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3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 동안 유지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B0F9A6-FE52-4965-8990-4CF52A9F2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1199"/>
          <a:stretch/>
        </p:blipFill>
        <p:spPr>
          <a:xfrm>
            <a:off x="1271463" y="1527992"/>
            <a:ext cx="4427999" cy="50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10776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68C7C-70C7-459D-AA12-070098851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90498"/>
              </p:ext>
            </p:extLst>
          </p:nvPr>
        </p:nvGraphicFramePr>
        <p:xfrm>
          <a:off x="7032104" y="0"/>
          <a:ext cx="5159897" cy="6857999"/>
        </p:xfrm>
        <a:graphic>
          <a:graphicData uri="http://schemas.openxmlformats.org/drawingml/2006/table">
            <a:tbl>
              <a:tblPr/>
              <a:tblGrid>
                <a:gridCol w="5159897">
                  <a:extLst>
                    <a:ext uri="{9D8B030D-6E8A-4147-A177-3AD203B41FA5}">
                      <a16:colId xmlns:a16="http://schemas.microsoft.com/office/drawing/2014/main" val="970638156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VRL 12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VYL 11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노란불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VGL 8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파란불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PRL 4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보행자용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PGL 7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보행자용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초록불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TRIG 3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 보내는 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ECHO 2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 받는 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TEST 13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 센서가 일정 거리 이하의 값을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리턴하면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켜지는 불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=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사람이 있다는 걸 알리는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LED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setup(){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LED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핀들을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설정한다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(VRL, OUTPUT);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(VYL, OUTPUT);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(VGL, OUTPUT);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(PGL, OUTPUT);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(PGL, OUTPUT);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(TEST, OUTPUT);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(TRIG, OUTPUT);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TRIG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핀을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설정한다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(ECHO, INPUT);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ECHO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핀을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입력핀으로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설정한다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keep_VGL_on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파란불과 보행자용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켜짐을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유지하는 함수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VTimeTaken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(unsigned long VTT);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시간 측정 함수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OnOthers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(unsigned long VTT[3]);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노란불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보행자용 파란불을 신호체계에 맞춰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                                     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켜짐을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유지한다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</a:txBody>
                  <a:tcPr marL="10389" marR="10389" marT="10389" marB="10389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3831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9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FAAF94C-D764-432D-9307-2B9F7048E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4" b="4282"/>
          <a:stretch/>
        </p:blipFill>
        <p:spPr>
          <a:xfrm>
            <a:off x="119336" y="2066193"/>
            <a:ext cx="6768000" cy="398160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10776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7CA96-92C0-411A-BEB2-F74D880F7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41053"/>
              </p:ext>
            </p:extLst>
          </p:nvPr>
        </p:nvGraphicFramePr>
        <p:xfrm>
          <a:off x="7052327" y="0"/>
          <a:ext cx="5139673" cy="6858000"/>
        </p:xfrm>
        <a:graphic>
          <a:graphicData uri="http://schemas.openxmlformats.org/drawingml/2006/table">
            <a:tbl>
              <a:tblPr/>
              <a:tblGrid>
                <a:gridCol w="5139673">
                  <a:extLst>
                    <a:ext uri="{9D8B030D-6E8A-4147-A177-3AD203B41FA5}">
                      <a16:colId xmlns:a16="http://schemas.microsoft.com/office/drawing/2014/main" val="1881243189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#include &lt;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Servo.h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&gt;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모터를 제어하기 위한 헤더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PS A0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pressure sensor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 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SOUND 7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피에조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부저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연결 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SERVO_PIN 4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연결 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Servo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클래스 타입인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'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servo'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라는 객체 선언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(SOUND, OUTPUT);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피에조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부저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(SERVO_PIN, INPUT);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servo.attach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(SERVO_PIN);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사용하겠다고 설정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turnSound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(int);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부저가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울리게 만드는 함수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count_time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(int);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시간 측정 함수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loop(){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//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수평일때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== 0,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 가능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수직일때 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== 1,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 불가능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int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= 0;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(90);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서보모터를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수직으로 바꾼다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= 1;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수직이라는 것을 의미한다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count_time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시간 측정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servo.write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(0);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서보모터를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수평으로 바꾼다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= 0;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수평이라는 것을 의미한다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count_time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is_servo_on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시간 측정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</a:txBody>
                  <a:tcPr marL="14933" marR="14933" marT="14933" marB="14933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6621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CBDF21-C136-4E17-882D-1138E28F25AE}"/>
              </a:ext>
            </a:extLst>
          </p:cNvPr>
          <p:cNvSpPr txBox="1"/>
          <p:nvPr/>
        </p:nvSpPr>
        <p:spPr>
          <a:xfrm>
            <a:off x="7031352" y="46299"/>
            <a:ext cx="5160648" cy="6767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(int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int value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analogRead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(PS);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압력 센서에 전달된 값을 읽어온다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value = map(value, 0, 159, 0, 255);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읽어온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value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의 범위를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0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부터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255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로 바꿔준다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서보가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수평이고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value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가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163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이하이고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44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이상일 때 경고음이 울린다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0 &amp;&amp; value &lt; 163 &amp;&amp; 44 &lt; value){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tone(SOUND, 523);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523Hz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로 소리를 낸다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 else{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noTone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소리를 끈다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count_time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(int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unsigned long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0,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마친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시작 시간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 long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걸린시간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체크 변수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서보가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수직이면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2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 카운트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while(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2000){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2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초가 지나면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문 종료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시작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부저를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작동할 수 있게 만들 함수 호출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시간 종료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–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=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시작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–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종료 시간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 else{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서보가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수평이면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5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초 카운트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5000){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시작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is_servo_on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부저를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작동할 수 있게 만들 함수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종료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–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=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시작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–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측저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종료 시간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81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A2CFFE-D7CB-42FF-8FB8-B746FDF4C828}"/>
              </a:ext>
            </a:extLst>
          </p:cNvPr>
          <p:cNvSpPr txBox="1"/>
          <p:nvPr/>
        </p:nvSpPr>
        <p:spPr>
          <a:xfrm>
            <a:off x="7031352" y="0"/>
            <a:ext cx="5160648" cy="6767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keep_VGL_on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파란불과 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켜짐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유지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(unsigned long VTT, int* PSW, int ISO);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시간측정함수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OnOthers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(unsigned long VTT[3], int* ISO);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노란불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보행자용 파란불을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                                        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신호체계에 맞춰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켜짐을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유지한다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(int ISO);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부저가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울리게 만드는 함수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loop() 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// 0 : RED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// 1 : GREEN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// 2 : YELLOW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unsigned long VTT[3] = {5000, 3000, 1000};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신호등이 켜지는 시간을 저장한 배열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static int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VTT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배열의 인덱스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static int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save_SW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TEST_LED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가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켜져있다는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것을 알려주는 변수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int* PSW = &amp;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save_SW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save_SW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변수 포인터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 ISO;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is servo on -&gt;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변수가 수평이면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0,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수직이면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1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keep_VGL_on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파란불과 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켜짐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유지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servo.write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(0);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모터를 수평으로 바꾼다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ISO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모터가 수평임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], PSW, ISO);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수직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수평 확인 매개변수 보내기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)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 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0 &amp;&amp;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save_SW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1){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빨간불이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켜질 차례이고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TEST_LED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가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켜져있다면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실행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TEST_LED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를 끈다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save_SW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LOW);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OnOthers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(VTT, &amp;ISO);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파란불과 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제외한 나머지를 신호체계에 맞춰 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배열의 마지막 인덱스가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2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이기 때문에 배열을 반복하기 위해서는 인덱스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0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으로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돌려야한다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 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2)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else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VCount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++;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배열의 마지막에 인덱스가 아니라면 인덱스를 증가시킨다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pic>
        <p:nvPicPr>
          <p:cNvPr id="4" name="그림 3" descr="전자기기이(가) 표시된 사진&#10;&#10;자동 생성된 설명">
            <a:extLst>
              <a:ext uri="{FF2B5EF4-FFF2-40B4-BE49-F238E27FC236}">
                <a16:creationId xmlns:a16="http://schemas.microsoft.com/office/drawing/2014/main" id="{310A1C5F-C4E4-42E8-AD21-EB36D2C94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3" t="1065" r="14468" b="2116"/>
          <a:stretch/>
        </p:blipFill>
        <p:spPr>
          <a:xfrm rot="16200000">
            <a:off x="1512534" y="667647"/>
            <a:ext cx="3981601" cy="676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10776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설명 </a:t>
            </a:r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&amp; </a:t>
            </a:r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과정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46D85-2A03-4298-B76C-35BC004151EA}"/>
              </a:ext>
            </a:extLst>
          </p:cNvPr>
          <p:cNvSpPr txBox="1"/>
          <p:nvPr/>
        </p:nvSpPr>
        <p:spPr>
          <a:xfrm>
            <a:off x="7013811" y="734737"/>
            <a:ext cx="5160649" cy="5388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keep_VGL_on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켠다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(VGL,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파란불을 켠다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(PGL,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보행자용 파란불을 끈다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노란불을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끈다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(VRL,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끈다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(unsigned long VTT, int* PSW, int ISO){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unsigned long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0,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마친 시간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en-US" altLang="ko-KR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: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측정 시작 시간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unsigned long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걸린시간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체크 변수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swInput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LED_SW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값을 받아주는 변수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각 신호등 초에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맟춰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문을 종료한다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while(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&lt; VTT){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시작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swInput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digitalRead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(LED_SW);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스위치값을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받음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스위치가 눌렸으면 실행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 (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swInput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== LOW){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*PSW = 1;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스위치가 눌림 확인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(TEST_LED,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TEST_LED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를 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(ISO);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부저를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울리는 함수 호출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millis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 종료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time_taken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+=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cur_time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–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old_time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걸린 시간 체크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F8E2-9931-4887-879F-175E9AD0A5DD}"/>
              </a:ext>
            </a:extLst>
          </p:cNvPr>
          <p:cNvSpPr txBox="1"/>
          <p:nvPr/>
        </p:nvSpPr>
        <p:spPr>
          <a:xfrm>
            <a:off x="7031351" y="98968"/>
            <a:ext cx="5143109" cy="656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OnOthers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(unsigned long VTT[3], int* ISO)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int temp = 0;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필요없는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매개변수 자리 채움용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 *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pTemp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= &amp;temp;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필요없는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매개변수 자리 채움용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노란불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(VGL,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파란불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끔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(VTT[2],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pTemp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*ISO);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is servo on -&gt;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서보를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수직으로 바꾼다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.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*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ISO = 1; 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servo.write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(90);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(VYL,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노란불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끔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(VRL,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차량용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(PRL, LOW);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빨간불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끔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digitalWrite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(PGL, HIGH);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보행자용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파란불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켬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VTimeTaken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(VTT[1],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pTemp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*ISO);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시간 측정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void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turnSound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(int ISO)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{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int swValue1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digitalRead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(SOUND_SW1);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첫 번째 버튼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입력값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받음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int swValue2 =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digitalRead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(SOUND_SW2);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두 번째 버튼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입력값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받음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//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두 버튼이 다 눌리거나 </a:t>
            </a:r>
            <a:r>
              <a:rPr lang="ko-KR" altLang="en-US" sz="800" dirty="0" err="1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안눌리면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소리가 안 나고</a:t>
            </a:r>
            <a:r>
              <a:rPr lang="en-US" altLang="ko-KR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, </a:t>
            </a:r>
            <a:r>
              <a:rPr lang="ko-KR" altLang="en-US" sz="800" dirty="0">
                <a:solidFill>
                  <a:srgbClr val="FF843A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하나만 눌리는 경우 소리가 남</a:t>
            </a:r>
            <a:endParaRPr lang="ko-KR" altLang="en-US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if (swValue1 == LOW &amp;&amp; swValue2 == LOW)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noTone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(SOUND);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else if (ISO == 0 &amp;&amp; swValue1 == LOW &amp;&amp; swValue2 == HIGH)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tone(SOUND, 523);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else if (ISO == 0 &amp;&amp; swValue2 == LOW &amp;&amp; swValue1 == HIGH)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tone(SOUND, 523);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else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    </a:t>
            </a:r>
            <a:r>
              <a:rPr lang="en-US" altLang="ko-KR" sz="800" dirty="0" err="1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noTone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(SOUND);</a:t>
            </a:r>
            <a:endParaRPr lang="en-US" altLang="ko-KR" sz="800" dirty="0">
              <a:effectLst/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rgbClr val="000000"/>
                </a:solidFill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}</a:t>
            </a:r>
            <a:endParaRPr lang="ko-KR" altLang="en-US" sz="8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872905-1E5A-4648-8ADB-F409490D2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486456"/>
              </p:ext>
            </p:extLst>
          </p:nvPr>
        </p:nvGraphicFramePr>
        <p:xfrm>
          <a:off x="7104112" y="0"/>
          <a:ext cx="5087887" cy="6858000"/>
        </p:xfrm>
        <a:graphic>
          <a:graphicData uri="http://schemas.openxmlformats.org/drawingml/2006/table">
            <a:tbl>
              <a:tblPr/>
              <a:tblGrid>
                <a:gridCol w="5087887">
                  <a:extLst>
                    <a:ext uri="{9D8B030D-6E8A-4147-A177-3AD203B41FA5}">
                      <a16:colId xmlns:a16="http://schemas.microsoft.com/office/drawing/2014/main" val="2309559633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#include &lt;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Servo.h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&gt;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모터를 제어하기 위한 헤더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VRL 25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VYL 29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노란불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VGL 33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차량용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초록불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PRL 22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보행자용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빨간불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PGL 36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보행자용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초록불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LED_SW 53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초음파 센서를 대신해서 사용하는 스위치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TEST_LED 49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LED_SW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가 눌리면 켜지는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LED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#define SOUND_SW1 8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거리 센서를 대신해서 사용하는 스위치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SOUND_SW2 11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거리 센서를 대신해서 사용하는 스위치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SOUND 7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피에조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부저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#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define SERVO_PIN 4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Servo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클래스 타입인 ‘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servo’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라는 객체 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void setup() {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LED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핀들을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설정한다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(VRL,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(VYL,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(VGL,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(PRL,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(PGL,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(TEST_LED, OUTPUT);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버튼들을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입력핀으로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설정한다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(LED_SW, INPUT);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(SOUND_SW1, INPUT);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(SOUND_SW2, INPUT);</a:t>
                      </a:r>
                      <a:endParaRPr 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(SOUND, OUTPUT);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피에조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부저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pinMode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(SERVO_PIN, INPUT);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서보모터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출력핀으로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 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servo.attach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(SERVO_PIN); </a:t>
                      </a:r>
                      <a:r>
                        <a:rPr 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//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서보로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서보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연결핀을</a:t>
                      </a:r>
                      <a:r>
                        <a:rPr lang="ko-KR" altLang="en-US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 사용하겠다고 설정한다</a:t>
                      </a:r>
                      <a:r>
                        <a:rPr lang="en-US" altLang="ko-KR" sz="800" dirty="0">
                          <a:solidFill>
                            <a:srgbClr val="FF843A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.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Spoqa Han Sans Neo Light" panose="020B0300000000000000" pitchFamily="34" charset="-127"/>
                          <a:ea typeface="Spoqa Han Sans Neo Light" panose="020B0300000000000000" pitchFamily="34" charset="-127"/>
                        </a:rPr>
                        <a:t>}</a:t>
                      </a:r>
                      <a:endParaRPr lang="ko-KR" altLang="en-US" sz="800" dirty="0">
                        <a:effectLst/>
                        <a:latin typeface="Spoqa Han Sans Neo Light" panose="020B0300000000000000" pitchFamily="34" charset="-127"/>
                        <a:ea typeface="Spoqa Han Sans Neo Light" panose="020B0300000000000000" pitchFamily="34" charset="-127"/>
                      </a:endParaRPr>
                    </a:p>
                  </a:txBody>
                  <a:tcPr marL="7372" marR="7372" marT="7372" marB="7372" anchor="ctr">
                    <a:lnL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671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0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2704F97A-208C-4B88-9797-6B05DF0BD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94F5B4-F7AF-426A-9382-209FAF364245}"/>
              </a:ext>
            </a:extLst>
          </p:cNvPr>
          <p:cNvSpPr txBox="1"/>
          <p:nvPr/>
        </p:nvSpPr>
        <p:spPr>
          <a:xfrm>
            <a:off x="1415480" y="332656"/>
            <a:ext cx="10776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결과물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8" name="일단 최종본">
            <a:hlinkClick r:id="" action="ppaction://media"/>
            <a:extLst>
              <a:ext uri="{FF2B5EF4-FFF2-40B4-BE49-F238E27FC236}">
                <a16:creationId xmlns:a16="http://schemas.microsoft.com/office/drawing/2014/main" id="{DF31F5A6-2C66-420D-A34D-1B6811AACA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20000" contrast="40000"/>
          </a:blip>
          <a:srcRect l="32001" t="27147" r="29116" b="4188"/>
          <a:stretch/>
        </p:blipFill>
        <p:spPr>
          <a:xfrm>
            <a:off x="2027548" y="1556792"/>
            <a:ext cx="8136904" cy="50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동기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C5202-FEEF-4077-80B9-9D0A5A0B9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수많은 보행자의 교통사고</a:t>
            </a:r>
            <a:endParaRPr lang="en-US" altLang="ko-KR" dirty="0">
              <a:latin typeface="Spoqa Han Sans Neo Medium" pitchFamily="50" charset="-127"/>
              <a:ea typeface="Spoqa Han Sans Neo Medium" pitchFamily="50" charset="-127"/>
            </a:endParaRPr>
          </a:p>
          <a:p>
            <a:pPr lvl="1">
              <a:buFont typeface="맑은 고딕" panose="020B0503020000020004" pitchFamily="50" charset="-127"/>
              <a:buChar char="→"/>
            </a:pPr>
            <a:r>
              <a:rPr lang="ko-KR" altLang="en-US" sz="2000" dirty="0"/>
              <a:t>최근 </a:t>
            </a:r>
            <a:r>
              <a:rPr lang="en-US" altLang="ko-KR" sz="2000" dirty="0"/>
              <a:t>3</a:t>
            </a:r>
            <a:r>
              <a:rPr lang="ko-KR" altLang="en-US" sz="2000" dirty="0"/>
              <a:t>년간 평균 교통사고 사망자 가운데 보행자가 차지하는 비율은 </a:t>
            </a:r>
            <a:r>
              <a:rPr lang="en-US" altLang="ko-KR" sz="2000" dirty="0"/>
              <a:t>385</a:t>
            </a:r>
            <a:r>
              <a:rPr lang="ko-KR" altLang="en-US" sz="2000" dirty="0"/>
              <a:t>로 경제협력개발기구</a:t>
            </a:r>
            <a:r>
              <a:rPr lang="en-US" altLang="ko-KR" sz="2000" dirty="0"/>
              <a:t>(OECD)</a:t>
            </a:r>
            <a:r>
              <a:rPr lang="ko-KR" altLang="en-US" sz="2000" dirty="0"/>
              <a:t> 평균</a:t>
            </a:r>
            <a:r>
              <a:rPr lang="en-US" altLang="ko-KR" sz="2000" dirty="0"/>
              <a:t>(20.5%)</a:t>
            </a:r>
            <a:r>
              <a:rPr lang="ko-KR" altLang="en-US" sz="2000" dirty="0"/>
              <a:t>보다 두 배 가량 높음</a:t>
            </a:r>
            <a:endParaRPr lang="en-US" altLang="ko-KR" sz="2000" dirty="0"/>
          </a:p>
          <a:p>
            <a:pPr lvl="1">
              <a:buFont typeface="맑은 고딕" panose="020B0503020000020004" pitchFamily="50" charset="-127"/>
              <a:buChar char="→"/>
            </a:pPr>
            <a:endParaRPr lang="en-US" altLang="ko-KR" dirty="0"/>
          </a:p>
          <a:p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기존의 횡단보도 신호등은 신호등 외에 보행자의 안전을 보호할 수 있는 보호 체계 미흡</a:t>
            </a:r>
            <a:endParaRPr lang="en-US" altLang="ko-KR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965491F4-62AE-444D-ABCB-D5F26E676E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주제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99342B-A424-4F0D-9E79-5E38CCE729B6}"/>
              </a:ext>
            </a:extLst>
          </p:cNvPr>
          <p:cNvSpPr txBox="1">
            <a:spLocks/>
          </p:cNvSpPr>
          <p:nvPr/>
        </p:nvSpPr>
        <p:spPr>
          <a:xfrm>
            <a:off x="551384" y="1569566"/>
            <a:ext cx="11089232" cy="4569372"/>
          </a:xfrm>
          <a:prstGeom prst="rect">
            <a:avLst/>
          </a:prstGeom>
        </p:spPr>
        <p:txBody>
          <a:bodyPr vert="horz" lIns="38709" tIns="19354" rIns="38709" bIns="19354" rtlCol="0" anchor="ctr">
            <a:normAutofit/>
          </a:bodyPr>
          <a:lstStyle>
            <a:lvl1pPr marL="540022" indent="-540022" algn="l" defTabSz="2160087" rtl="0" eaLnBrk="1" latinLnBrk="1" hangingPunct="1">
              <a:lnSpc>
                <a:spcPct val="90000"/>
              </a:lnSpc>
              <a:spcBef>
                <a:spcPts val="2362"/>
              </a:spcBef>
              <a:buFont typeface="Arial" panose="020B0604020202020204" pitchFamily="34" charset="0"/>
              <a:buChar char="•"/>
              <a:defRPr sz="66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20065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5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109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80152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60196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240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20283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0327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80370" indent="-540022" algn="l" defTabSz="2160087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8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보행자가 횡단보도에 있는지를 파악하여 보행자의 유무에 따라 </a:t>
            </a:r>
            <a:r>
              <a:rPr lang="ko-KR" altLang="en-US" sz="2800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신호체계에</a:t>
            </a:r>
            <a:r>
              <a:rPr lang="ko-KR" altLang="en-US" sz="28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맞춰 신호의 색을 변경할 수 있는 </a:t>
            </a:r>
            <a:endParaRPr lang="en-US" altLang="ko-KR" sz="28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800" b="1" dirty="0">
                <a:solidFill>
                  <a:srgbClr val="FF0000"/>
                </a:solidFill>
                <a:latin typeface="Spoqa Han Sans Neo Medium" pitchFamily="50" charset="-127"/>
                <a:ea typeface="Spoqa Han Sans Neo Medium" pitchFamily="50" charset="-127"/>
              </a:rPr>
              <a:t>"</a:t>
            </a:r>
            <a:r>
              <a:rPr lang="ko-KR" altLang="en-US" sz="2800" b="1" dirty="0" err="1">
                <a:solidFill>
                  <a:srgbClr val="FF0000"/>
                </a:solidFill>
                <a:latin typeface="Spoqa Han Sans Neo Medium" pitchFamily="50" charset="-127"/>
                <a:ea typeface="Spoqa Han Sans Neo Medium" pitchFamily="50" charset="-127"/>
              </a:rPr>
              <a:t>오트리액트</a:t>
            </a:r>
            <a:r>
              <a:rPr lang="ko-KR" altLang="en-US" sz="2800" b="1" dirty="0">
                <a:solidFill>
                  <a:srgbClr val="FF0000"/>
                </a:solidFill>
                <a:latin typeface="Spoqa Han Sans Neo Medium" pitchFamily="50" charset="-127"/>
                <a:ea typeface="Spoqa Han Sans Neo Medium" pitchFamily="50" charset="-127"/>
              </a:rPr>
              <a:t> 신호등" </a:t>
            </a:r>
            <a:r>
              <a:rPr lang="ko-KR" altLang="en-US" sz="28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만들고자 함</a:t>
            </a: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385759F6-9935-4414-816A-D15E7A6C9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E6C837A-2D7E-4483-BB7B-5703715D1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618" y="3093442"/>
            <a:ext cx="7536764" cy="760810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3386" b="1" dirty="0">
                <a:latin typeface="Spoqa Han Sans Neo Medium" pitchFamily="50" charset="-127"/>
                <a:ea typeface="Spoqa Han Sans Neo Medium" pitchFamily="50" charset="-127"/>
              </a:rPr>
              <a:t>보행자를 보호하는 </a:t>
            </a:r>
            <a:r>
              <a:rPr lang="ko-KR" altLang="en-US" sz="3386" b="1" dirty="0" err="1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 Han Sans Neo Medium" pitchFamily="50" charset="-127"/>
                <a:ea typeface="Spoqa Han Sans Neo Medium" pitchFamily="50" charset="-127"/>
              </a:rPr>
              <a:t>오토리액트</a:t>
            </a:r>
            <a:r>
              <a:rPr lang="ko-KR" altLang="en-US" sz="3386" b="1" dirty="0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 Han Sans Neo Medium" pitchFamily="50" charset="-127"/>
                <a:ea typeface="Spoqa Han Sans Neo Medium" pitchFamily="50" charset="-127"/>
              </a:rPr>
              <a:t> 신호등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622B6-2BCE-4716-B2D4-57C3F65B0601}"/>
              </a:ext>
            </a:extLst>
          </p:cNvPr>
          <p:cNvSpPr txBox="1"/>
          <p:nvPr/>
        </p:nvSpPr>
        <p:spPr>
          <a:xfrm>
            <a:off x="2855640" y="256872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</a:t>
            </a:r>
            <a:endParaRPr lang="ko-KR" altLang="en-US" sz="60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23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0.06067 -0.4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20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/>
      <p:bldP spid="1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결과물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CB80FB-20E5-488A-AF83-3BB7E0558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t="4687" r="9522" b="3126"/>
          <a:stretch/>
        </p:blipFill>
        <p:spPr>
          <a:xfrm rot="16200000">
            <a:off x="3827748" y="-135396"/>
            <a:ext cx="4536504" cy="8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결과물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B98637B4-AFC9-4FFF-8A8D-12BA3AC54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6"/>
          <a:stretch/>
        </p:blipFill>
        <p:spPr>
          <a:xfrm>
            <a:off x="1271464" y="1857599"/>
            <a:ext cx="4752528" cy="3102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974BA-3F41-4ED0-8ECA-157F0FCC68DC}"/>
              </a:ext>
            </a:extLst>
          </p:cNvPr>
          <p:cNvSpPr txBox="1"/>
          <p:nvPr/>
        </p:nvSpPr>
        <p:spPr>
          <a:xfrm>
            <a:off x="6023992" y="1857599"/>
            <a:ext cx="194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파란색 선 안에</a:t>
            </a:r>
            <a:endParaRPr lang="en-US" altLang="ko-KR" sz="20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r>
              <a:rPr lang="ko-KR" altLang="en-US" sz="2000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무게센서 위치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2A678E-DDD1-4C9A-9B9E-A83F853FE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429000"/>
            <a:ext cx="4694187" cy="30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E2E1CD9-6E2C-4CFB-8419-D7023FC25DD3}"/>
              </a:ext>
            </a:extLst>
          </p:cNvPr>
          <p:cNvGrpSpPr/>
          <p:nvPr/>
        </p:nvGrpSpPr>
        <p:grpSpPr>
          <a:xfrm>
            <a:off x="1843540" y="1341699"/>
            <a:ext cx="8572940" cy="5327662"/>
            <a:chOff x="3966937" y="525780"/>
            <a:chExt cx="17270004" cy="15106406"/>
          </a:xfrm>
        </p:grpSpPr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CDE02207-D8C8-473D-B086-EDE8A2FDCE06}"/>
                </a:ext>
              </a:extLst>
            </p:cNvPr>
            <p:cNvCxnSpPr>
              <a:cxnSpLocks/>
              <a:stCxn id="30" idx="2"/>
              <a:endCxn id="10" idx="0"/>
            </p:cNvCxnSpPr>
            <p:nvPr/>
          </p:nvCxnSpPr>
          <p:spPr>
            <a:xfrm flipH="1" flipV="1">
              <a:off x="10768901" y="3103509"/>
              <a:ext cx="10359095" cy="5341455"/>
            </a:xfrm>
            <a:prstGeom prst="bentConnector4">
              <a:avLst>
                <a:gd name="adj1" fmla="val -3258"/>
                <a:gd name="adj2" fmla="val 108444"/>
              </a:avLst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순서도: 지연 9">
              <a:extLst>
                <a:ext uri="{FF2B5EF4-FFF2-40B4-BE49-F238E27FC236}">
                  <a16:creationId xmlns:a16="http://schemas.microsoft.com/office/drawing/2014/main" id="{05F492B3-D49F-4E5E-B038-46BD7B123BBA}"/>
                </a:ext>
              </a:extLst>
            </p:cNvPr>
            <p:cNvSpPr/>
            <p:nvPr/>
          </p:nvSpPr>
          <p:spPr>
            <a:xfrm>
              <a:off x="9001643" y="3103509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초록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,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 빨강</a:t>
              </a:r>
              <a:endParaRPr lang="en-US" altLang="ko-KR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5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FD9EB198-1061-4168-9FFB-5E84B0882CAA}"/>
                </a:ext>
              </a:extLst>
            </p:cNvPr>
            <p:cNvSpPr/>
            <p:nvPr/>
          </p:nvSpPr>
          <p:spPr>
            <a:xfrm>
              <a:off x="9001645" y="1758807"/>
              <a:ext cx="3534515" cy="871562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AFD9C5D-9F77-47E8-AD44-B46C1DFCDE7B}"/>
                </a:ext>
              </a:extLst>
            </p:cNvPr>
            <p:cNvSpPr/>
            <p:nvPr/>
          </p:nvSpPr>
          <p:spPr>
            <a:xfrm>
              <a:off x="9001645" y="525780"/>
              <a:ext cx="3534515" cy="871562"/>
            </a:xfrm>
            <a:prstGeom prst="roundRect">
              <a:avLst>
                <a:gd name="adj" fmla="val 50000"/>
              </a:avLst>
            </a:prstGeom>
            <a:solidFill>
              <a:srgbClr val="D49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초록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 빨강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sp>
          <p:nvSpPr>
            <p:cNvPr id="13" name="순서도: 지연 12">
              <a:extLst>
                <a:ext uri="{FF2B5EF4-FFF2-40B4-BE49-F238E27FC236}">
                  <a16:creationId xmlns:a16="http://schemas.microsoft.com/office/drawing/2014/main" id="{727327CA-DEC9-4FBB-94C1-554E01896E2E}"/>
                </a:ext>
              </a:extLst>
            </p:cNvPr>
            <p:cNvSpPr/>
            <p:nvPr/>
          </p:nvSpPr>
          <p:spPr>
            <a:xfrm>
              <a:off x="3966940" y="10283246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22A25DC5-3187-4508-B502-2A578A06D3C4}"/>
                </a:ext>
              </a:extLst>
            </p:cNvPr>
            <p:cNvSpPr/>
            <p:nvPr/>
          </p:nvSpPr>
          <p:spPr>
            <a:xfrm>
              <a:off x="9001643" y="5550053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노랑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9A372BF-BA23-4565-994C-9110F541053E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>
              <a:off x="10768904" y="1397342"/>
              <a:ext cx="0" cy="36146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1893CD47-422C-49CD-B6C4-BAFCECC9F44F}"/>
                </a:ext>
              </a:extLst>
            </p:cNvPr>
            <p:cNvSpPr/>
            <p:nvPr/>
          </p:nvSpPr>
          <p:spPr>
            <a:xfrm>
              <a:off x="9001643" y="4325527"/>
              <a:ext cx="3534515" cy="871562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sp>
          <p:nvSpPr>
            <p:cNvPr id="17" name="순서도: 지연 16">
              <a:extLst>
                <a:ext uri="{FF2B5EF4-FFF2-40B4-BE49-F238E27FC236}">
                  <a16:creationId xmlns:a16="http://schemas.microsoft.com/office/drawing/2014/main" id="{8826A140-74B5-42CC-89A4-C0FD0424AC8F}"/>
                </a:ext>
              </a:extLst>
            </p:cNvPr>
            <p:cNvSpPr/>
            <p:nvPr/>
          </p:nvSpPr>
          <p:spPr>
            <a:xfrm>
              <a:off x="9001643" y="8016095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빨강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,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 초록</a:t>
              </a:r>
              <a:endParaRPr lang="en-US" altLang="ko-KR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3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CB560CAA-13EA-4F18-9BFC-B47AA8F0DDF2}"/>
                </a:ext>
              </a:extLst>
            </p:cNvPr>
            <p:cNvSpPr/>
            <p:nvPr/>
          </p:nvSpPr>
          <p:spPr>
            <a:xfrm>
              <a:off x="9001648" y="6788018"/>
              <a:ext cx="3534515" cy="871562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DA3D3000-215C-4C7B-9A90-9C97F201CAFA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 flipH="1">
              <a:off x="10768901" y="2630369"/>
              <a:ext cx="2" cy="47314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4783EF3-8500-4C60-AD75-7D1923B3BD6C}"/>
                </a:ext>
              </a:extLst>
            </p:cNvPr>
            <p:cNvCxnSpPr>
              <a:cxnSpLocks/>
              <a:stCxn id="10" idx="2"/>
              <a:endCxn id="16" idx="0"/>
            </p:cNvCxnSpPr>
            <p:nvPr/>
          </p:nvCxnSpPr>
          <p:spPr>
            <a:xfrm>
              <a:off x="10768901" y="3975071"/>
              <a:ext cx="0" cy="35045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5CBCB85-ACBC-4798-A883-6E40C6A2A331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10768901" y="5197089"/>
              <a:ext cx="0" cy="35296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080867A-0402-4C70-BD0D-949E1FFCB289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>
              <a:off x="10768901" y="6421615"/>
              <a:ext cx="5" cy="36640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9E6AE17-0391-49B9-AE91-B2FFAAEC665E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 flipH="1">
              <a:off x="10768901" y="7659580"/>
              <a:ext cx="5" cy="35651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207C3421-049E-4419-9868-DD46EF92E6E1}"/>
                </a:ext>
              </a:extLst>
            </p:cNvPr>
            <p:cNvSpPr/>
            <p:nvPr/>
          </p:nvSpPr>
          <p:spPr>
            <a:xfrm>
              <a:off x="13022353" y="2742049"/>
              <a:ext cx="4193872" cy="1637616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&amp;&amp;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58FDA1AF-AF6D-41FA-9CC1-3B9288E64384}"/>
                </a:ext>
              </a:extLst>
            </p:cNvPr>
            <p:cNvSpPr/>
            <p:nvPr/>
          </p:nvSpPr>
          <p:spPr>
            <a:xfrm>
              <a:off x="17702426" y="3103509"/>
              <a:ext cx="3534515" cy="871562"/>
            </a:xfrm>
            <a:prstGeom prst="parallelogram">
              <a:avLst/>
            </a:prstGeom>
            <a:solidFill>
              <a:srgbClr val="C8A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B9802F1-6934-4DD3-824C-C908B22AF6A8}"/>
                </a:ext>
              </a:extLst>
            </p:cNvPr>
            <p:cNvCxnSpPr>
              <a:cxnSpLocks/>
              <a:stCxn id="10" idx="3"/>
              <a:endCxn id="24" idx="1"/>
            </p:cNvCxnSpPr>
            <p:nvPr/>
          </p:nvCxnSpPr>
          <p:spPr>
            <a:xfrm>
              <a:off x="12536158" y="3539290"/>
              <a:ext cx="486195" cy="2156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7F28B03-3756-42EB-9D3A-EF7D2303894C}"/>
                </a:ext>
              </a:extLst>
            </p:cNvPr>
            <p:cNvCxnSpPr>
              <a:cxnSpLocks/>
              <a:stCxn id="24" idx="3"/>
              <a:endCxn id="25" idx="5"/>
            </p:cNvCxnSpPr>
            <p:nvPr/>
          </p:nvCxnSpPr>
          <p:spPr>
            <a:xfrm flipV="1">
              <a:off x="17216218" y="3539292"/>
              <a:ext cx="616202" cy="2156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CC15ECA-BA6B-4A01-A9EA-2EDF60D41FA3}"/>
                </a:ext>
              </a:extLst>
            </p:cNvPr>
            <p:cNvCxnSpPr>
              <a:cxnSpLocks/>
              <a:stCxn id="25" idx="4"/>
              <a:endCxn id="14" idx="3"/>
            </p:cNvCxnSpPr>
            <p:nvPr/>
          </p:nvCxnSpPr>
          <p:spPr>
            <a:xfrm flipH="1">
              <a:off x="12536158" y="3975071"/>
              <a:ext cx="6933526" cy="20107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4AE31908-5A37-4F5A-BC7B-9D40D709DBE6}"/>
                </a:ext>
              </a:extLst>
            </p:cNvPr>
            <p:cNvSpPr/>
            <p:nvPr/>
          </p:nvSpPr>
          <p:spPr>
            <a:xfrm>
              <a:off x="13022358" y="7659581"/>
              <a:ext cx="4193872" cy="1571361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초음파 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&amp;&amp;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A70AFCDB-16CD-4ACB-B411-2C3A4641C9EF}"/>
                </a:ext>
              </a:extLst>
            </p:cNvPr>
            <p:cNvSpPr/>
            <p:nvPr/>
          </p:nvSpPr>
          <p:spPr>
            <a:xfrm>
              <a:off x="17702426" y="8009183"/>
              <a:ext cx="3534515" cy="871562"/>
            </a:xfrm>
            <a:prstGeom prst="parallelogram">
              <a:avLst/>
            </a:prstGeom>
            <a:solidFill>
              <a:srgbClr val="C8A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076688-694C-4092-9308-2530A8991558}"/>
                </a:ext>
              </a:extLst>
            </p:cNvPr>
            <p:cNvCxnSpPr>
              <a:cxnSpLocks/>
              <a:stCxn id="29" idx="3"/>
              <a:endCxn id="30" idx="5"/>
            </p:cNvCxnSpPr>
            <p:nvPr/>
          </p:nvCxnSpPr>
          <p:spPr>
            <a:xfrm flipV="1">
              <a:off x="17216229" y="8444965"/>
              <a:ext cx="616196" cy="29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E4E6CB0-E891-481A-B683-0E3B68894CCB}"/>
                </a:ext>
              </a:extLst>
            </p:cNvPr>
            <p:cNvCxnSpPr>
              <a:cxnSpLocks/>
              <a:stCxn id="17" idx="3"/>
              <a:endCxn id="29" idx="1"/>
            </p:cNvCxnSpPr>
            <p:nvPr/>
          </p:nvCxnSpPr>
          <p:spPr>
            <a:xfrm flipV="1">
              <a:off x="12536158" y="8445262"/>
              <a:ext cx="486200" cy="661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D1AEE01D-EB54-4102-9B3E-DEEE5E1EC340}"/>
                </a:ext>
              </a:extLst>
            </p:cNvPr>
            <p:cNvSpPr/>
            <p:nvPr/>
          </p:nvSpPr>
          <p:spPr>
            <a:xfrm>
              <a:off x="11933768" y="10046233"/>
              <a:ext cx="4193872" cy="2421135"/>
            </a:xfrm>
            <a:prstGeom prst="diamond">
              <a:avLst/>
            </a:prstGeom>
            <a:solidFill>
              <a:srgbClr val="EDE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압력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 ON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&amp;&amp; 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초록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&amp;&amp;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빨강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2A56C451-582A-4970-A583-63879F3B099C}"/>
                </a:ext>
              </a:extLst>
            </p:cNvPr>
            <p:cNvSpPr/>
            <p:nvPr/>
          </p:nvSpPr>
          <p:spPr>
            <a:xfrm>
              <a:off x="17702426" y="13066345"/>
              <a:ext cx="3534515" cy="871562"/>
            </a:xfrm>
            <a:prstGeom prst="parallelogram">
              <a:avLst/>
            </a:prstGeom>
            <a:solidFill>
              <a:srgbClr val="C8A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경고음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1DB052-8C81-4BDF-8A9B-7228B7A2CD74}"/>
                </a:ext>
              </a:extLst>
            </p:cNvPr>
            <p:cNvSpPr/>
            <p:nvPr/>
          </p:nvSpPr>
          <p:spPr>
            <a:xfrm>
              <a:off x="3966940" y="6788021"/>
              <a:ext cx="3534515" cy="127358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Test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 파랑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  <a:p>
              <a:pPr algn="ctr"/>
              <a:r>
                <a:rPr lang="ko-KR" altLang="en-US" sz="1050" dirty="0" err="1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개페기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90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DB243A-FD9E-4977-893F-97A2D1032CE8}"/>
                </a:ext>
              </a:extLst>
            </p:cNvPr>
            <p:cNvSpPr/>
            <p:nvPr/>
          </p:nvSpPr>
          <p:spPr>
            <a:xfrm>
              <a:off x="3966940" y="8535631"/>
              <a:ext cx="3534515" cy="127358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노랑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초록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D00103-8DA7-41F1-81FC-8CBC52AF6E73}"/>
                </a:ext>
              </a:extLst>
            </p:cNvPr>
            <p:cNvSpPr/>
            <p:nvPr/>
          </p:nvSpPr>
          <p:spPr>
            <a:xfrm>
              <a:off x="3966940" y="11628831"/>
              <a:ext cx="3534515" cy="1200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노랑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사람 빨강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OFF</a:t>
              </a: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차량 빨강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ON</a:t>
              </a:r>
              <a:endParaRPr lang="ko-KR" altLang="en-US" sz="1050" dirty="0">
                <a:solidFill>
                  <a:schemeClr val="tx1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endParaRPr>
            </a:p>
          </p:txBody>
        </p:sp>
        <p:sp>
          <p:nvSpPr>
            <p:cNvPr id="38" name="순서도: 지연 37">
              <a:extLst>
                <a:ext uri="{FF2B5EF4-FFF2-40B4-BE49-F238E27FC236}">
                  <a16:creationId xmlns:a16="http://schemas.microsoft.com/office/drawing/2014/main" id="{54B79D6B-A26D-4F0B-AC05-74932492192F}"/>
                </a:ext>
              </a:extLst>
            </p:cNvPr>
            <p:cNvSpPr/>
            <p:nvPr/>
          </p:nvSpPr>
          <p:spPr>
            <a:xfrm>
              <a:off x="3966937" y="13415038"/>
              <a:ext cx="3534515" cy="871562"/>
            </a:xfrm>
            <a:prstGeom prst="flowChartDelay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3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초 카운트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A5EB125-1AB5-41B5-B984-349093D48654}"/>
                </a:ext>
              </a:extLst>
            </p:cNvPr>
            <p:cNvSpPr/>
            <p:nvPr/>
          </p:nvSpPr>
          <p:spPr>
            <a:xfrm>
              <a:off x="3966937" y="14760624"/>
              <a:ext cx="3534515" cy="87156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개폐기 </a:t>
              </a:r>
              <a:r>
                <a:rPr lang="en-US" altLang="ko-KR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0</a:t>
              </a:r>
              <a:r>
                <a:rPr lang="ko-KR" altLang="en-US" sz="1050" dirty="0">
                  <a:solidFill>
                    <a:schemeClr val="tx1"/>
                  </a:solidFill>
                  <a:latin typeface="Spoqa Han Sans Neo Light" panose="020B0300000000000000" pitchFamily="34" charset="-127"/>
                  <a:ea typeface="Spoqa Han Sans Neo Light" panose="020B0300000000000000" pitchFamily="34" charset="-127"/>
                </a:rPr>
                <a:t>도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09169B66-CB5A-4EE3-833E-2476CD14DFA3}"/>
                </a:ext>
              </a:extLst>
            </p:cNvPr>
            <p:cNvCxnSpPr>
              <a:cxnSpLocks/>
              <a:stCxn id="34" idx="5"/>
              <a:endCxn id="33" idx="2"/>
            </p:cNvCxnSpPr>
            <p:nvPr/>
          </p:nvCxnSpPr>
          <p:spPr>
            <a:xfrm rot="10800000">
              <a:off x="14030705" y="12467368"/>
              <a:ext cx="3780667" cy="1034758"/>
            </a:xfrm>
            <a:prstGeom prst="bentConnector2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3560ADD5-5F6B-4681-B1FC-5C7DA0C1C1F5}"/>
                </a:ext>
              </a:extLst>
            </p:cNvPr>
            <p:cNvCxnSpPr>
              <a:cxnSpLocks/>
              <a:stCxn id="39" idx="1"/>
              <a:endCxn id="12" idx="1"/>
            </p:cNvCxnSpPr>
            <p:nvPr/>
          </p:nvCxnSpPr>
          <p:spPr>
            <a:xfrm rot="10800000" flipH="1">
              <a:off x="3966941" y="1073245"/>
              <a:ext cx="5034708" cy="14011476"/>
            </a:xfrm>
            <a:prstGeom prst="bentConnector3">
              <a:avLst>
                <a:gd name="adj1" fmla="val -9822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5D2D808-EF0A-4ECC-867B-77BDA9551E5F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5734189" y="8061608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67803B9-FE74-4B80-B9EA-7207266590DB}"/>
                </a:ext>
              </a:extLst>
            </p:cNvPr>
            <p:cNvCxnSpPr>
              <a:cxnSpLocks/>
              <a:stCxn id="36" idx="2"/>
              <a:endCxn id="13" idx="0"/>
            </p:cNvCxnSpPr>
            <p:nvPr/>
          </p:nvCxnSpPr>
          <p:spPr>
            <a:xfrm>
              <a:off x="5734189" y="9809221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618F9E6-3D89-4932-AC4F-C98842FA2D4F}"/>
                </a:ext>
              </a:extLst>
            </p:cNvPr>
            <p:cNvCxnSpPr>
              <a:cxnSpLocks/>
              <a:stCxn id="13" idx="2"/>
              <a:endCxn id="37" idx="0"/>
            </p:cNvCxnSpPr>
            <p:nvPr/>
          </p:nvCxnSpPr>
          <p:spPr>
            <a:xfrm>
              <a:off x="5734189" y="11154807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EE3E1B5-7D2B-47B9-8241-E7540FA3510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5734189" y="12829336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E4E736E0-DF47-4365-91D9-A1FE91FAB200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5734189" y="14286601"/>
              <a:ext cx="0" cy="47402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9D97995-52F6-478B-A7BF-E1D2A93384AA}"/>
                </a:ext>
              </a:extLst>
            </p:cNvPr>
            <p:cNvCxnSpPr>
              <a:cxnSpLocks/>
              <a:stCxn id="14" idx="1"/>
              <a:endCxn id="35" idx="0"/>
            </p:cNvCxnSpPr>
            <p:nvPr/>
          </p:nvCxnSpPr>
          <p:spPr>
            <a:xfrm flipH="1">
              <a:off x="5734198" y="5985834"/>
              <a:ext cx="3267445" cy="80218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44AF7C0-5814-4254-972C-460543D6324D}"/>
                </a:ext>
              </a:extLst>
            </p:cNvPr>
            <p:cNvCxnSpPr>
              <a:cxnSpLocks/>
              <a:stCxn id="17" idx="1"/>
              <a:endCxn id="10" idx="1"/>
            </p:cNvCxnSpPr>
            <p:nvPr/>
          </p:nvCxnSpPr>
          <p:spPr>
            <a:xfrm rot="10800000">
              <a:off x="9001643" y="3539290"/>
              <a:ext cx="12700" cy="4912586"/>
            </a:xfrm>
            <a:prstGeom prst="bentConnector3">
              <a:avLst>
                <a:gd name="adj1" fmla="val 3940543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685DA47-B54F-480F-A4D1-D4E8324E4436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12177617" y="3733070"/>
              <a:ext cx="1853087" cy="63131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내용 개체 틀 4">
            <a:extLst>
              <a:ext uri="{FF2B5EF4-FFF2-40B4-BE49-F238E27FC236}">
                <a16:creationId xmlns:a16="http://schemas.microsoft.com/office/drawing/2014/main" id="{9510DDBC-344D-41F5-B8BE-FCCBEFB18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E1B0437-18EE-45C6-8092-8B8B46980817}"/>
              </a:ext>
            </a:extLst>
          </p:cNvPr>
          <p:cNvSpPr txBox="1"/>
          <p:nvPr/>
        </p:nvSpPr>
        <p:spPr>
          <a:xfrm>
            <a:off x="1415479" y="332656"/>
            <a:ext cx="4714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Spoqa Han Sans Neo Medium" pitchFamily="50" charset="-127"/>
                <a:ea typeface="Spoqa Han Sans Neo Medium" pitchFamily="50" charset="-127"/>
              </a:rPr>
              <a:t>FLOW CHART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362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계획</a:t>
            </a:r>
            <a:r>
              <a:rPr lang="ko-KR" altLang="en-US" dirty="0">
                <a:latin typeface="Spoqa Han Sans Neo Medium" pitchFamily="50" charset="-127"/>
                <a:ea typeface="Spoqa Han Sans Neo Medium" pitchFamily="50" charset="-127"/>
              </a:rPr>
              <a:t> </a:t>
            </a:r>
          </a:p>
        </p:txBody>
      </p:sp>
      <p:pic>
        <p:nvPicPr>
          <p:cNvPr id="7" name="Picture 2" descr="횡단보도와 신호등">
            <a:extLst>
              <a:ext uri="{FF2B5EF4-FFF2-40B4-BE49-F238E27FC236}">
                <a16:creationId xmlns:a16="http://schemas.microsoft.com/office/drawing/2014/main" id="{C40E964D-FE2E-4AFD-BFEE-4CDFF0BB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913" y="1908020"/>
            <a:ext cx="6935244" cy="358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D2D36-492E-48A9-9389-BCC119AFC4FD}"/>
              </a:ext>
            </a:extLst>
          </p:cNvPr>
          <p:cNvSpPr txBox="1"/>
          <p:nvPr/>
        </p:nvSpPr>
        <p:spPr>
          <a:xfrm>
            <a:off x="5073923" y="61560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오토 </a:t>
            </a:r>
            <a:r>
              <a:rPr lang="ko-KR" altLang="en-US" b="1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리액트</a:t>
            </a:r>
            <a:r>
              <a:rPr lang="ko-KR" altLang="en-US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신호등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A3EFA2-C07C-4F4B-9C36-533322495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72" y="1908020"/>
            <a:ext cx="6353126" cy="35827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DC93DF-DBDD-41A4-A227-008229DCF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1861" y="-86160"/>
            <a:ext cx="4348272" cy="75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152128" cy="1152128"/>
          </a:xfrm>
        </p:spPr>
      </p:pic>
      <p:sp>
        <p:nvSpPr>
          <p:cNvPr id="6" name="TextBox 5"/>
          <p:cNvSpPr txBox="1"/>
          <p:nvPr/>
        </p:nvSpPr>
        <p:spPr>
          <a:xfrm>
            <a:off x="1415480" y="33265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poqa Han Sans Neo Medium" pitchFamily="50" charset="-127"/>
                <a:ea typeface="Spoqa Han Sans Neo Medium" pitchFamily="50" charset="-127"/>
              </a:rPr>
              <a:t>기대효과</a:t>
            </a:r>
            <a:endParaRPr lang="ko-KR" alt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pic>
        <p:nvPicPr>
          <p:cNvPr id="7" name="Picture 2" descr="http://www.hiuskorea.com/news/wp-content/uploads/2021/04/s.jpg">
            <a:extLst>
              <a:ext uri="{FF2B5EF4-FFF2-40B4-BE49-F238E27FC236}">
                <a16:creationId xmlns:a16="http://schemas.microsoft.com/office/drawing/2014/main" id="{40EE18BA-9CEB-4CC7-8588-93A77F46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26" y="1816052"/>
            <a:ext cx="5512346" cy="37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아래쪽 화살표 3">
            <a:extLst>
              <a:ext uri="{FF2B5EF4-FFF2-40B4-BE49-F238E27FC236}">
                <a16:creationId xmlns:a16="http://schemas.microsoft.com/office/drawing/2014/main" id="{AE9F3437-AE8F-4B7D-99A3-9B91B03B2462}"/>
              </a:ext>
            </a:extLst>
          </p:cNvPr>
          <p:cNvSpPr/>
          <p:nvPr/>
        </p:nvSpPr>
        <p:spPr>
          <a:xfrm>
            <a:off x="5375930" y="2018456"/>
            <a:ext cx="1440140" cy="357749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5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798EB-A504-4D0B-A909-7EEAC89B6B9B}"/>
              </a:ext>
            </a:extLst>
          </p:cNvPr>
          <p:cNvSpPr txBox="1"/>
          <p:nvPr/>
        </p:nvSpPr>
        <p:spPr>
          <a:xfrm>
            <a:off x="5211783" y="6156012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교통사고량</a:t>
            </a:r>
            <a:r>
              <a:rPr lang="ko-KR" altLang="en-US" b="1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5820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5480</Words>
  <Application>Microsoft Office PowerPoint</Application>
  <PresentationFormat>와이드스크린</PresentationFormat>
  <Paragraphs>670</Paragraphs>
  <Slides>23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Spoqa Han Sans Neo Light</vt:lpstr>
      <vt:lpstr>Spoqa Han Sans Neo Bold</vt:lpstr>
      <vt:lpstr>Arial</vt:lpstr>
      <vt:lpstr>Spoqa Han Sans Neo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이다솔</cp:lastModifiedBy>
  <cp:revision>36</cp:revision>
  <cp:lastPrinted>2019-10-08T14:34:31Z</cp:lastPrinted>
  <dcterms:created xsi:type="dcterms:W3CDTF">2019-10-08T13:16:36Z</dcterms:created>
  <dcterms:modified xsi:type="dcterms:W3CDTF">2021-11-10T11:56:03Z</dcterms:modified>
</cp:coreProperties>
</file>